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9"/>
  </p:notesMasterIdLst>
  <p:sldIdLst>
    <p:sldId id="287" r:id="rId2"/>
    <p:sldId id="288" r:id="rId3"/>
    <p:sldId id="256" r:id="rId4"/>
    <p:sldId id="278" r:id="rId5"/>
    <p:sldId id="273" r:id="rId6"/>
    <p:sldId id="274" r:id="rId7"/>
    <p:sldId id="275" r:id="rId8"/>
    <p:sldId id="276" r:id="rId9"/>
    <p:sldId id="277" r:id="rId10"/>
    <p:sldId id="282" r:id="rId11"/>
    <p:sldId id="283" r:id="rId12"/>
    <p:sldId id="284" r:id="rId13"/>
    <p:sldId id="285" r:id="rId14"/>
    <p:sldId id="279" r:id="rId15"/>
    <p:sldId id="280" r:id="rId16"/>
    <p:sldId id="281" r:id="rId17"/>
    <p:sldId id="28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4273AD-723C-473D-95FA-A9973E749034}" type="datetimeFigureOut">
              <a:rPr lang="en-US" smtClean="0"/>
              <a:t>11/3/2014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51A3-7222-4B96-A224-43FCAD16A7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45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348B70-4F34-449A-A360-0E03287ECD8E}" type="datetimeFigureOut">
              <a:rPr lang="en-US" smtClean="0"/>
              <a:pPr/>
              <a:t>11/3/2014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F881A92-010A-49BB-8CA2-E829E4E69C2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7483" y="1524000"/>
            <a:ext cx="6777317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5000" b="1" u="sng" dirty="0" smtClean="0"/>
              <a:t>ON YOUR OWN</a:t>
            </a:r>
            <a:r>
              <a:rPr lang="en-US" sz="5000" b="1" dirty="0" smtClean="0"/>
              <a:t>, Work on your study guide for your test on Thursday</a:t>
            </a:r>
            <a:endParaRPr lang="en-US" sz="5000" b="1" dirty="0"/>
          </a:p>
        </p:txBody>
      </p:sp>
      <p:pic>
        <p:nvPicPr>
          <p:cNvPr id="2050" name="Picture 2" descr="http://www.webdesignhot.com/wp-content/uploads/2010/04/ColorPencils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1"/>
          <a:stretch/>
        </p:blipFill>
        <p:spPr bwMode="auto">
          <a:xfrm>
            <a:off x="542925" y="4648200"/>
            <a:ext cx="4638675" cy="185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webdesignhot.com/wp-content/uploads/2010/04/ColorPencilsVector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8471"/>
          <a:stretch/>
        </p:blipFill>
        <p:spPr bwMode="auto">
          <a:xfrm>
            <a:off x="4114801" y="4648200"/>
            <a:ext cx="4495800" cy="18577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91966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Angles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19058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Eye Level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08977"/>
          </a:xfrm>
        </p:spPr>
        <p:txBody>
          <a:bodyPr/>
          <a:lstStyle/>
          <a:p>
            <a:r>
              <a:rPr lang="en-US" dirty="0" smtClean="0"/>
              <a:t>A shot taken from a </a:t>
            </a:r>
            <a:r>
              <a:rPr lang="en-US" b="1" u="sng" dirty="0" smtClean="0">
                <a:solidFill>
                  <a:srgbClr val="C00000"/>
                </a:solidFill>
              </a:rPr>
              <a:t>normal</a:t>
            </a:r>
            <a:r>
              <a:rPr lang="en-US" dirty="0" smtClean="0"/>
              <a:t> height</a:t>
            </a:r>
            <a:br>
              <a:rPr lang="en-US" dirty="0" smtClean="0"/>
            </a:br>
            <a:r>
              <a:rPr lang="en-US" dirty="0" smtClean="0"/>
              <a:t> (character’s eye level)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Most shots are eye level because it is the </a:t>
            </a:r>
            <a:r>
              <a:rPr lang="en-US" b="1" u="sng" dirty="0" smtClean="0">
                <a:solidFill>
                  <a:srgbClr val="C00000"/>
                </a:solidFill>
              </a:rPr>
              <a:t>most natural </a:t>
            </a:r>
            <a:r>
              <a:rPr lang="en-US" dirty="0" smtClean="0"/>
              <a:t>angle</a:t>
            </a:r>
            <a:endParaRPr lang="en-US" dirty="0"/>
          </a:p>
        </p:txBody>
      </p:sp>
      <p:pic>
        <p:nvPicPr>
          <p:cNvPr id="15362" name="Picture 2" descr="http://3.bp.blogspot.com/-NxtUO4YAPEs/TboLvkMSrdI/AAAAAAAARIo/yek2Zgiu_64/s640/straight-o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657600"/>
            <a:ext cx="60960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4864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Angle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3508977"/>
          </a:xfrm>
        </p:spPr>
        <p:txBody>
          <a:bodyPr/>
          <a:lstStyle/>
          <a:p>
            <a:r>
              <a:rPr lang="en-US" dirty="0" smtClean="0"/>
              <a:t>The camera is </a:t>
            </a:r>
            <a:r>
              <a:rPr lang="en-US" b="1" u="sng" dirty="0" smtClean="0">
                <a:solidFill>
                  <a:srgbClr val="C00000"/>
                </a:solidFill>
              </a:rPr>
              <a:t>above</a:t>
            </a:r>
            <a:r>
              <a:rPr lang="en-US" dirty="0" smtClean="0"/>
              <a:t> the subject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Makes the subject look </a:t>
            </a:r>
            <a:r>
              <a:rPr lang="en-US" b="1" u="sng" dirty="0" smtClean="0">
                <a:solidFill>
                  <a:srgbClr val="C00000"/>
                </a:solidFill>
              </a:rPr>
              <a:t>smaller</a:t>
            </a:r>
            <a:r>
              <a:rPr lang="en-US" dirty="0" smtClean="0"/>
              <a:t> than normal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Gives the character the appearance of being </a:t>
            </a:r>
            <a:r>
              <a:rPr lang="en-US" b="1" u="sng" dirty="0" smtClean="0">
                <a:solidFill>
                  <a:srgbClr val="C00000"/>
                </a:solidFill>
              </a:rPr>
              <a:t>weak, powerless, or trapped</a:t>
            </a:r>
            <a:endParaRPr lang="en-US" b="1" u="sng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9600" y="4038600"/>
            <a:ext cx="7924800" cy="2209800"/>
            <a:chOff x="152400" y="3352800"/>
            <a:chExt cx="8839200" cy="1828800"/>
          </a:xfrm>
        </p:grpSpPr>
        <p:pic>
          <p:nvPicPr>
            <p:cNvPr id="16388" name="Picture 4" descr="http://4.bp.blogspot.com/-3uuvxqRbCss/TboMio3-LwI/AAAAAAAARI4/6z3hVo3Z5zo/s640/downshot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" y="3352800"/>
              <a:ext cx="445031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390" name="Picture 6" descr="http://2.bp.blogspot.com/-4fVqgEI54YY/TboMkra9_5I/AAAAAAAARI8/VEEZcttXbi4/s640/downshot2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1290" y="3352800"/>
              <a:ext cx="4450310" cy="18288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6364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Angle 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4475"/>
            <a:ext cx="8229600" cy="3508977"/>
          </a:xfrm>
        </p:spPr>
        <p:txBody>
          <a:bodyPr/>
          <a:lstStyle/>
          <a:p>
            <a:r>
              <a:rPr lang="en-US" dirty="0" smtClean="0"/>
              <a:t>The camera shoots from </a:t>
            </a:r>
            <a:r>
              <a:rPr lang="en-US" b="1" u="sng" dirty="0" smtClean="0">
                <a:solidFill>
                  <a:srgbClr val="C00000"/>
                </a:solidFill>
              </a:rPr>
              <a:t>below</a:t>
            </a:r>
            <a:r>
              <a:rPr lang="en-US" dirty="0" smtClean="0"/>
              <a:t> the subject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Has the effect of making the character look </a:t>
            </a:r>
            <a:r>
              <a:rPr lang="en-US" b="1" u="sng" dirty="0" smtClean="0">
                <a:solidFill>
                  <a:srgbClr val="C00000"/>
                </a:solidFill>
              </a:rPr>
              <a:t>larger</a:t>
            </a:r>
            <a:r>
              <a:rPr lang="en-US" dirty="0" smtClean="0"/>
              <a:t> than normal, and therefore </a:t>
            </a:r>
            <a:r>
              <a:rPr lang="en-US" b="1" u="sng" dirty="0" smtClean="0">
                <a:solidFill>
                  <a:srgbClr val="C00000"/>
                </a:solidFill>
              </a:rPr>
              <a:t>strong, powerful, or threatening </a:t>
            </a:r>
            <a:endParaRPr lang="en-US" b="1" u="sng" dirty="0">
              <a:solidFill>
                <a:srgbClr val="C00000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85800" y="3657600"/>
            <a:ext cx="7696200" cy="2642236"/>
            <a:chOff x="304798" y="2996564"/>
            <a:chExt cx="8537029" cy="2032636"/>
          </a:xfrm>
        </p:grpSpPr>
        <p:pic>
          <p:nvPicPr>
            <p:cNvPr id="17410" name="Picture 2" descr="http://4.bp.blogspot.com/-Vu3mtPs2NNA/TboMLE8G25I/AAAAAAAARIs/h_XeTPQvuVk/s640/upshot2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798" y="2996564"/>
              <a:ext cx="4927601" cy="203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412" name="Picture 4" descr="http://2.bp.blogspot.com/-O402mbf4Ywg/TboMMKkbbBI/AAAAAAAARIw/47u7DU-Ix70/s640/upshot3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46027" y="2996564"/>
              <a:ext cx="4495800" cy="20326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695696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Camera Point of View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446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Subjective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8029"/>
            <a:ext cx="8229600" cy="3508977"/>
          </a:xfrm>
        </p:spPr>
        <p:txBody>
          <a:bodyPr/>
          <a:lstStyle/>
          <a:p>
            <a:r>
              <a:rPr lang="en-US" b="1" dirty="0" smtClean="0"/>
              <a:t>A shot is taken from a character’s point of view, as though the camera lens is the character’s eye 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dirty="0" smtClean="0"/>
              <a:t>Question:  What Literary Point of View would this relate to?</a:t>
            </a:r>
          </a:p>
          <a:p>
            <a:pPr lvl="2"/>
            <a:r>
              <a:rPr lang="en-US" b="1" dirty="0" smtClean="0"/>
              <a:t>Answer: First Person </a:t>
            </a:r>
          </a:p>
          <a:p>
            <a:pPr lvl="2"/>
            <a:endParaRPr lang="en-US" b="1" dirty="0"/>
          </a:p>
        </p:txBody>
      </p:sp>
      <p:pic>
        <p:nvPicPr>
          <p:cNvPr id="13314" name="Picture 2" descr="http://t2.gstatic.com/images?q=tbn:ANd9GcTU2FCuztFenuK710TOH2R2CHaFb6ksJ6XwkV_131gysCjhOFQ_v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810000"/>
            <a:ext cx="4572000" cy="251460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48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Objective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5911"/>
            <a:ext cx="8229600" cy="3508977"/>
          </a:xfrm>
        </p:spPr>
        <p:txBody>
          <a:bodyPr/>
          <a:lstStyle/>
          <a:p>
            <a:r>
              <a:rPr lang="en-US" b="1" dirty="0" smtClean="0"/>
              <a:t>A shot from a neutral point of view, as though the camera lens is an outside (objective) witness to the events as they unfold</a:t>
            </a:r>
            <a:br>
              <a:rPr lang="en-US" b="1" dirty="0" smtClean="0"/>
            </a:br>
            <a:endParaRPr lang="en-US" b="1" dirty="0" smtClean="0"/>
          </a:p>
          <a:p>
            <a:pPr lvl="1"/>
            <a:r>
              <a:rPr lang="en-US" b="1" dirty="0"/>
              <a:t>Question:  What Literary Point of View would this relate to?</a:t>
            </a:r>
          </a:p>
          <a:p>
            <a:pPr lvl="2"/>
            <a:r>
              <a:rPr lang="en-US" b="1" dirty="0"/>
              <a:t>Answer: </a:t>
            </a:r>
            <a:r>
              <a:rPr lang="en-US" b="1" dirty="0" smtClean="0"/>
              <a:t>Third Person </a:t>
            </a:r>
            <a:endParaRPr lang="en-US" b="1" dirty="0"/>
          </a:p>
          <a:p>
            <a:pPr lvl="1"/>
            <a:endParaRPr lang="en-US" b="1" dirty="0" smtClean="0"/>
          </a:p>
          <a:p>
            <a:pPr lvl="1"/>
            <a:endParaRPr lang="en-US" b="1" dirty="0"/>
          </a:p>
        </p:txBody>
      </p:sp>
      <p:pic>
        <p:nvPicPr>
          <p:cNvPr id="14338" name="Picture 2" descr="http://www.videoeditingsage.com/images/LS13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3505200"/>
            <a:ext cx="4267200" cy="2696570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18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143000"/>
            <a:ext cx="8077200" cy="4461029"/>
          </a:xfrm>
        </p:spPr>
        <p:txBody>
          <a:bodyPr/>
          <a:lstStyle/>
          <a:p>
            <a:pPr marL="68580" indent="0" algn="ctr">
              <a:buNone/>
            </a:pPr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visual techniques we just learned about: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/>
              <a:t>Create an Illustration that corresponds to an event in your Myth</a:t>
            </a:r>
            <a:br>
              <a:rPr lang="en-US" b="1" dirty="0" smtClean="0"/>
            </a:b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300" b="1" dirty="0" smtClean="0"/>
              <a:t>On the back explain why you chose specific shots, angles, and point of view for your illustration</a:t>
            </a:r>
          </a:p>
          <a:p>
            <a:pPr marL="68580" indent="0" algn="ctr">
              <a:buNone/>
            </a:pPr>
            <a:r>
              <a:rPr lang="en-US" sz="3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me when you are finished for credit </a:t>
            </a:r>
            <a:endParaRPr lang="en-US" sz="3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4.bp.blogspot.com/-wniS0ADRIkU/Uqa9Oy7suYI/AAAAAAAAFf0/I6CBnKeLC0w/s1600/88411-Royalty-Free-RF-Clipart-Illustration-Of-Three-Diverse-School-Children-Holding-Up-Their-Drawings-In-Art-Class+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4495800"/>
            <a:ext cx="405765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602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ages.clipartpanda.com/reading-clip-art-2021557462_free_clipart_for_kids_reading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497" y="3352800"/>
            <a:ext cx="3048000" cy="241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2.newton.k12.ma.us/~caitlin_webb/S0710E018.0/school_reading_boy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419600"/>
            <a:ext cx="3886200" cy="215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data:image/jpeg;base64,/9j/4AAQSkZJRgABAQAAAQABAAD/2wCEAAkGBxQTEhUUExQVFhUXFhcXGBQWFBQUFxcUFRUWFxcXFxgcHCgkGBolHBgVITEiJSkrLi4uFx8zODMsNygtLisBCgoKDg0OGxAQGywkHyQsLCwsLCwsLCwsLCwsLCwsLCwsLCwsLCwsLCwsLCwsLCwsLCwsLCwsLCwsLCwsLCwsLP/AABEIAOMA3gMBEQACEQEDEQH/xAAcAAABBQEBAQAAAAAAAAAAAAAAAQIDBAUGBwj/xABTEAACAQMABAgJBwgFCwUBAAABAgMABBEFEiExBhMyQVFhcbEHInKBgpGhssEUQkODkqLCIzNEUlNic8MVFlSz0SRjZHSEk6O00uHwVYWUxOI0/8QAGwEBAAIDAQEAAAAAAAAAAAAAAAECAwQFBgf/xAA+EQACAQMBBAgDBwEGBwAAAAAAAQIDBBExBRIhQRMyUWFxgZGhBhRCFSJSscHR8DMjYoKS0uEkNENyk6Lx/9oADAMBAAIRAxEAPwD3GgCgCgCgCgCgCgCgCgM7S+moLZdaeRUG3AJyzY5kQbXPUAahtJZZDaSyzi9LcP5WyLaERrtHHTgsefaIVIwNxyzDrWtad1GPBcTUqXkI8FxMG4v7mQkvd3G05xHJxCjbnA4sA43byd3Wc6srub0NSV7UegRaVuoSpjupsDmlbj1PRrcZliNp2hgd23ZsmF3Na8SYXs11uJ23BXhhx7iCdFinI8XVbMc2Fy3F52hgAxKHaAMgsMkb1KrGouB0KNaNVZRp8LNMNa25lRA5140wzFVHGOqAkgE4yw2dfNvq8pbqyZ4R3ngweDfDhpZ1t540VpMiOSMtql1UsUZW2qdVWIOSDg7tmcdOspmWrRcDuKzGEKAKAKAKAKAKAKAKAKAKAKAKAKAKAKAKAKAKAKA8fub69WSeN7q4PFyuh1GUELnWjOFXIyjIdh5+qtCvcSpzxk0a9WrCWEZ0ca6+uSXZthkdjJJnmBdiTjqrVnVlPU586tSfWZZPXWJGIhhk26oy2N2qC2zzdG6pl2tllBy0RLKh1TrKwGDklTsFVU45wmXdGa4tEAJdAUbVkUhkcb0lXarev1gkbiay05OE8rQU5ypzT5HTcJ+EgurO1RQA02rNMuc8WLeQZTPOePTV6xG9dOtUShlcz0ltHflnlqZXBqO3hlXSE4CIustuAuZLiVhqvJGg2soUkBufWY7gCa0V0ccyZN1WjrobVzw9uGOY7eKNemZy74/eVMBftHf1YqkruCfA5cr2CfALHwgTA/lbdHXnMLMrb94STY32huPZUxu4Zw+BMbyDeHwOz0JpuG6TXhbONjKQVdGwDqup2g7RW0mmso2001lGlUkhQBQBQBQBQBQBQBQBQBQBQBQBQBQBQBQHBeEDRpjcXqDK6upcDOMIuTHN6OSrfukH5tal3Q6WPDVGGvDejw1RzHEByGcLjmAOc9ZOBkVx8uCwjnPi+JZS2jG3UXzjPfWNym+GSyUUPsznL9JwPIGwY7dp89Umn1TJFj5DrSKDtCjWx+8ThfVhqquEW+0u3liaRSPVLOwTV3SHZjoB6QeilFzUsLiTOmprGOJwc93hJtUgl5xCmMHxTmZ1HSpeSX7ZrvR4qO9yTOlbNU7fFTh4ex1UFtPIeNlXWlKhS2BGqqN0ca/MjHMPPWjXu4zepx6yqVn3EciNrEOpAXGzeNu4kjm2Hq2VRTi9GaroyjyJRUmEZHcNBKs8LBZRs2khZF/ZyAHavXzHBrYoVZQfcbNvXlTljkescH9MpdwrLHkZ2MjcpHHKRusHzHeNhrqpprKOympLKNKpJCgCgCgCgCgCgCgCgCgCgCgCgCgCgCgGS4wc4xjbndjnz1UB4JcacRJ5Dbxn5Jrfk0BJZVGBrJn5hIZgnMCOwcy4p05y4cH7G9P4fr1KHTw1fLuNG10jHPsWVSOdOS/YwO0eqtOVGUOR52tRq0ZbtSLRp8Zgbt3MPhWu48SqkU59JRwhnlYKW3LnLYAOqoA3nf5zV+hlPhFcO82KNKdSWIrLOX0zpJrghmDrGrfk41J1iwziRiMYOObOBW5Rpxo8Ivjzf6HstnbGjRp9Lcxy3pFFCa3TeYs52k4BYHr25J7M1lU5Z1O1Us7aMONFcexZx4nc8FbotbKGJLIWQk7ThWIXJ5/F1a5d5TxUyuZ4G/p9DcSprTLNBHzIx/VUL5ydY+zHrrC1uwNFPekUNIWxDDi9mtklRjmxtUcxrYoVPu4ka9aknxRXiUbxtzznf/27K2Gab1LmhdM/IZ+OOeIfC3AHMo5M4HSm0NjepJ26oFblpVw91m9Z18Po35HryHIB9tdE6gtAFAFAFAFAFAFAFAFAFAFAFAFAFAFAch4UdJmGxZVOGnYQgg7QrAmQj6tXHnFUqS3Ytm3YW/zFxGn2vj4Hnuj7REiGsBtGTkDYOj1Vx3LLPaVJydTEdEc3Pbox2qDt2ZG0efmNZFJrmbtS2pVY4qQT8RgtRuDSAdAkkA9Wat0ku40XsWyzno0SQWaKchRnnO8nn2nfVXUb1NulaUaP9OCRctrV5HWONC8j5CoMAnVBZiSSAAACdveRSnTc3hGO8vYWsFKfHJHbI0iPIilo40jd2/VSZiqHHOMg56AM1aNFuLfYYKm1acJwg11+PhnQsaHvvk8pDHEcpGTzLKBgZ2biAo376xTp9LDHNHn/AIjsZbyuaazyf7nUW0m1xz62fMQMH1d1aM1lcTxkZYFZ/wAovkt68rRR+6TvcRlzbZOspw3P0HtHxq0JtcGUqQjIz0hZhllLZ6CMDqxnNbDqJPgYejknmJp8H9P3Fm0cESNNG7aqWxyJEHPxL8yKMnVbxRzFRsro21w58Hx7zoW9ao+EketCt03RaAKAKAKAKAKAKAKAKAKAKAKAKAKA8v8ADHNmS0j5sTOe0cUoPqZvXWrdPEMHd+H4b1y32I5DStzkBBu3n4CubFHrKEOO8Zoq5tEiLUFWyZUqpjbKek4HJTinKPrZGqHLNghvFVRlsFVOOqtq1k03hHE2zRjVhHekkk/EfpHQswRCEnijGrrExSBSiBgNYgeLgM424HjGs0VUgnlZyaFy7avKnieN3C4prgizJEGGDggjtBBrQ3mnlHpcxnHEuKaFtL2aAaq/lYxuVmIdRt2KxzkdtXlGFTi+DPK3/wANb7c7d47mXjwhiOC2vGw3a0bEbtoyuQQe2sfy8kuTPNVtkXtLrQ/UnPCS3H0mT0Krk+wVX5afYjDCxupPChL0M+bT7bRAjAHPjS4CgnO1U5R6dpG+sit4/Udiz+G7qr96p91e56V4KrZGtBcEZndpEkkJJJ4uVlVVzyEwFOqMDOTtO2urRjGMVuow16CoVHSXLgdvWUxBQBQBQBQBQBQBQBQBQBQBQBQBQBQHlXhkX8vaHm4ucefWhNat0vuo9D8OPFxJdxw0z5Oa0EewisIRRQMnRaqUbJVIyBnac4HZjPfTdeMmB1I7263xNjgzfxQSyGbCFwurMeSFGcxlvmbdu3Yc9VdCzqR3cN4ZwNoQmq2+1lY9DrpOE0Ea7Z4scwDq5PkqpJbsArcc0uLZzdxS5ZZ57qgl2VNRWdmVD81WJIGObpxzZxzVx68lKp909Ls6E4UVF9pFkHONuCR5xvFYsNam5GpGTxnOCF1qdDOsEJFWMiEqSXoeseB/PyA9HHy47Mrn25rqUeoj55tX/nJ+J3NZDnhQBQBQBQBQBQBQBQBQBQBQBQBQBQHnXhmtSYLeYfRzFWPQsqEe8qDz1hrxzA6uxavR3azzTXqeZA1zD3xKlCrLMYqrMLI2jCSo+ANbKMcDecFST2rjzirRe9BxOfViqdZT7eD8Xp/O80lWsRnlh8BwiA3ADsAq28zGoQWiQxxVUsvBlzhcTNs4wcyYGXJIONupuX2AHz1lqPRdhhtILDqc2/bkOkFVN9Fd6sZUMY7KldhMniJ7N4LrUx6Ngzvk15fNLIzr90rXVgsRSPm15U6SvOfazrKuawUAUAUAUAUAUAUAUAUAUAUAUAUAUBkcKdEC7tZoNgLr4pPNIvjI3mYLUNZWC9ObhNTWqPn+BjtVhqsCVZTvVlOGU9YII81cqpFxeGfRbO4jWpKSLUdYzZZZjqrMLJniDqVbcfMe0HmPXUKW68o16tNTTixkV4Y/Fm2Y3S48Rh0sfmHt2dFX3d7jH0NRVZUliquHby83y8yw+kIgMmRMdOuv+NV3JPkWdxSXFyRVmYzeKARH85iCpcfqqDtwedvV01dJQXeU3nX4R4R5vt8O4mesec8ToRSXBFaSrIyorvVjKhsNm08kdunLmcRg9APKb0V1m9GstGG9I5+1LlULdvny8WfRdrAsaKiDCooVR0KowB6hXUPnxLQBQBQBQBQBQBQBQBQBQBQBQBQBQBQCYoDxbwp6H4i9EyjCXILHoEyYD/aXVbtDVqXMM8T0mwLp5dF+KObjNaDPWPiWEaqmNosI1QYmiZXpoY3FCAAbcDPTgVO8+0oqcVxSBmqDKiF2oXSK7mrGVIrOasjKuB2fgg0bxlzNcMMiFBGnRry7XI6wgUdkhrfto4jk8d8QXDlUjT7OJ66K2jzwUAUAUAUAUAUAUAUAUAUAUAUAUAUAUAUBxPhcsQ9gX54ZI5B2FuLb7rmqVVmLN3Z9Xo7iEu/HqeRxHZXJZ9DjoWEaqkNEyNUGNolD1BTAuvTBGBrPQskRO1SXSIHarGRIhapLaHq/gdg1bFn55J5W+zqx/g9tdSivuI+ebUk5Xc8nd1lNAKAKAKAKAKAKAKAKAKAKAKAKAKAKAKAKAwOHsWto67H+jyHzhSR7RUS0Zek8Ti+88Ki3CuQ9T6bT4xJQags0SK9QUaHh6jBXAuvTBGBC9CyRGzVOCyRGTUlxrU5kSeFlntPgyttTRtvn56tJ5pZGcexhXXgsRSPml1PfrSl3s6mrGAKAKAKAKAKAKAKAKAKAKAKAKAKAKAKAKAraStRLFJEd0iMh7HUr8aDOGfOkcbLlHGHQlHHQ6Eq3tBrlVI7s2fR7CtGtQjNPsH1jNwAaAdrUIwGtTBGBNamCcCUJCgFitWmdII+XKwjXq1t7dirlj1LWWlDekc/ad0qFvKXPkfRVnbrHGkajCoqqo6FUAD2CuofPCagCgCgCgCgCgCgCgCgEzQBmhBBJexrypEHayj41BJSn4S2acu7tl8qeJe9quoyfJkOSRXbhjYj9LhPkyBu7NT0U39L9GUdamtZL1K0vDywX6cnyYbh/dQ1dW1V/SzH81RX1r1IG8ItlzNK3ZBKPeUVdWdf8LKO+t19aK0vhKthyYrhuxYh70gqysa75GN7St19RXfwnRfNtp/SaFe5zWRbNrvs9TG9rW67fQ894XaQWe4NxFCY9cflU1wxZhsEigAbcbCMnOBjnzrXOyau7vLGTtbG+J6NCp0U87j9jLilDDKkGuHOEoPEkfR6NxSrrepvPmE0mqpOM4GcdNRFZeCa1To472NOPiOBztG74VDWHxLQmpRTjzFoXZHLLgqN5J9nOeypSysmCrW3Go83/ADJJVTMiKa4Vd528yjax7BWWlRnUeIo07vaFvawc60ku7tLWiJZY5OOVzHIAQuqVJVTjOcggk/8AavT2WyoQhmpqz5Xtv4lq3dddFwhHTh7nTQcNb9fp9fy4oj7irWy9m0no2ciO2Kq1SZfg8I12OWlu/YkkfrOu3dWJ7LX0yM8dsv6oF+Dwmv8APtV7UnyfstGMeusUtmVVozNHbFF6pl6DwmQHlwXC9eIWX2SZ9lYZWFZcjPHadu/qwaEPhBsW3ySKf3oJ8esIQPXWOVpWWsTNG9oS0mi9FwvsW/S4AehpUQ+piKxOnNapmZVYPSSNW3u0fkOj+SwbuNUfDUyEwNALQCE0B4Pwi4Sy3UzvxkgiyREiu6KIwcKxAIyzDxiTt243AV3LSzh0alNZbOBeXtTpHGDwl7mBJbIxywJPSzF/eJrY+TprRYNZ3lZ6vI5YANxx6Mf/AE1dUUuq/wBTE6rl1l7tEyu43Mv2D8GFN2a5r0KZg+T9R3HP0KfSZfgatmotMFdyk9W/YUXB50PmYHvxU70vw+5HRQ/F7C/KelXHmz7pNOk/usjoP7y9Q+VLsySM7BlWXJ6BkVWVzTiszePHgWjbVZPEVnw4ii5QnGuuejWGfVUxrU5rKksFJ29WHWi/RjTBncfjU4T0ZO80uKIJdHAnOBnpBKn1jbWCpZU59aOTbttpV7d/2U2iM6N6dc9sjf41rLZ1unnC9Tel8QX81uuo/QjELR8jVK/qMwGPJbo6jWjd7JjP71NpHc2R8WVrWPR14uUfdCG6bmCDraRNnmBOa0YbInn70lg7tb4yo7n9lTk3yzwGcSh2s2s36wYjzDVOwdVdelZW0IbslnvPHXO2L6tXdXLXd+gvFJ0yHzzVaNlbR0jnyMc9r7RmsSqv1JIlVeShHYhGfPW1CMIdWOPI51SVWo8znl97JONA3q33B+Kr73d+hj6LvXux50ko5gO10Hxq7rPs90UVrl9b2Y6O8ZuSgbyXJ7kNY3dY5r1MisW/xehOkVw3Jt5D5MM79yVV3a/Ei6sJP6ZexMujbw/QSDyoJU95hVHewX1exlWzZY6r9UDaKu+dAO17dPflqjvofj9i8dmSf0e5JFoK6b56Dq4+1b3NaqO+h3v0MkdmyXJerY48C523mJvPK393btWKV5TeqfsZ4WVSL4SS8mbGgeBF7IJOLu3h1H4vxZ71dvFo+Qh1NmHG8DnrXdajyh7mzGjW51PY9khUhQCckDaek9NahuFDhJcGO0uXG9IJWHasbEd1FqRyPnxBgAdFesisLgeQk23xFqSoUAUAA0AutQjAoegwbvBW31meU/NOovUcBmI7QVHmNeD+KrxurGgnpqe3+GLRRpOu1xeg/hZOCFiwCGBZ9g5I2BewnPmU9NYfhmyVeu6ktImx8R3joUVCHBy9jmbhUxgKoJ59UbFG8/8AnTXuakY8IpYPE0ZT4yk+C932HQaJ4EzzRLJhlDDIBAc4zjbmVa5jvlyj7s66sG+Ll7I0Y/BtJzkf7qNf5rVV3r5RRdWC5yZOPB0BvcD041/lNVXfT7F6FvkILVv1HrwKgXlXC9jXEfwiWqu8qvQsrGjzRMvBGz/bRt1a8ze5KtR85X03i3yVD8Jbh4I2g5mbshvJB7XaqO4qvWTLq2pL6UW4+CNr+yc/7GCP+JEao6s3q2XVKC0ivQuQcGIF5NvKfJgs4vZhapvPtL7q7C9FohRut7gfXpH7klQSTGwx9CPrLyX/AAb/AMxQEMkEQ5cViPLm1z96OgwNXiRyW0evkxiTuYUBYjucbpY/qrOU9zGgH/KGP0tx6FoV9+M0AhVzz3behbJ3qtATcGFwkmQwJnkyHKlthCjWKkjcBuoDZoCjpy1422niH0kUifbRl+NEGfOMU2QD0gH1ivURnlZPJzp7rwx4kq+Sm6OD0yRui61TkjAuanIwFRkgKkHV8FT/AJOD0vJ7HK/CvmHxA83814fkfSdhRxYw8/zMfhG2bhupEHvN+KvT/CkP+Fb72eb+J5N3MVy3TIIy58kD7ROe4V3azeJPsicaguou2R7Ho+0PFR/ks+KNrXLqDkZzgZAHVXnj0o+S3QcqK1Hlykn2pQCokf61gnmDdxFQMFuNgN08R/h2zsPY5oSWVuDzSzehaMB96M0Auu53NeN9XCnvIKAOKc/R3Z7Z4092QUAhtG/ZSfWXknwZqAhlgUcuK1H8S4ZvejoCPMA59Hr5lf4rQE0dwByZYPq7V27nNASfKmP0s3oWjgfeQ0Auu53NeN2RwJ7yigAxOd8d2e2eNPdkFAI1o37J/rL2UdxagJODBwsyYA1J3GFcyAa6JJyiMnl0BtUAlAeJ8MOAtxFcSNbwvLA7F14sBimsclCm/Yc4wDsxz107a8ioqM3jHccq6s5SnvQWpyN5ayRfnY5I/wCJG8fvAVuxuactJI0ZW1SOqIVkzuOayqaejMO4+wdrVbL1I3ULxlTkrujuMqckbookpvEbp0/BWfMJH6sjfew34q+dfENNxvpS7T6BsConZxXYZnCA4uD1oh94fCvQ/C018vKPecL4mg/mIy7jMD4Zj+6p9Rau9VWVNLmjiUeDg+89f0ZHGY01lsl2YLSMC2Rs8YFRg7OmvOnpTTtpIl5E1kD+5Frn1LIKgktLeN+2P1VnL/8AqgFE7H6W7PZbKnvxUAarnmvG9KCPuZaAPkzH6G49O7K+5IaAY9pgbYYvrbqRu9DQFduJHKXR6drq/eq0A+KdByJbQfw7cv7slATi8b9q/wBXZS/ENUDAca53SXZ7II09+MVII5pSvLF12tNbxd0i0GV2lG40rbrypFX+LpLV9iyGp3W9CrlFasrS6dtOm1ftuJpj7Im76uqM3on6GN3FFayXqis/CayHzbcHqs7h/vFFFXVrXf0mN3tuvrRFo7hzBC83isyvqOOLjSIawUow1Wk2bEjOc7c9VXVlW5oxvaNuvq9n+x3eiNIrcQpMmdV11hkYI6j11rNNPDN2LysnK8J0vF46QzXaQoC4+TGxAEaoCSeNTXyMNnaerornV/nlP+x3N3+9nPtwMkdzHHJmpaTNtY3rfxHSZT2rFcavsrQqU9pz1S/wyx+hkXRjGtSpy0Ueek6KuZG+0sjVz6ljfy6yn/5V+xdVILn7EdzaQyfnLeA9clpcwn1tGcVihb3tPq9JHzUv1Qk4PXBjXehLPO1bWL/3GWP1I0IFblLaG06P1Vcd9NP9TBO3t56qPqUn4JxNtinU9lxbSjuQn11v0viW7j11nxhJflkwS2XQl1crzKsnAq7+jTXHTrQKPZM3dW9T+LqK/qrH+b/Sa89jfhkUJeDV6p22kvauo49jZ9ldGn8T7Pl9ePHh+aNWeyqy0J9DrNBIRJDMiuNpMMmFZc4JOrjBBI38wrlbZuLW9SqUaiclyysnZ2K6ls3SqxeGJwjlRtV1dSV8RgGUkBsFSRnpGPSqfh6tKhUdOSaUub7TLt2iq9JVI6ox9bBBO7ap7G5/Xj117GUsNS8jyMY5TXn6HqfAnhMi2wWW4ghdGZSrws0jbchwwcawOTzdXNXEqW84ywk/Q7tK6pzgpNpeZrzcNbUbDeyZ/ctJMeYmIj21Ctaz0iyXd0VrJFSXhzbDdcXj9Qjtk9pRe+r/ACdf8Puv3Mfz9v8Ai9n+xSm8IVrzpeelOsf93Iat8jV54XiUe0aXLL8ihL4R4M4WAt1SaQn93Vajs93jKcV5kK/z1YSfkRNw31uTYRHtSSf8IzWJxtY9evFfzxJV1cPSi/55CRcJ7wn8nYxL5Oj5UPrZ8eysMrvZkOtXT8Cd+8l1aWPF/wDwWfhPpRRyeK6wtpHj/eVVbR2ZynKXgn+xO5fPVRRVThBpKTdc63kywN/cKaq9q2Efon5rHu8D5a+f1peC/wBhnF6TkP5y4/3mkEB9aBT66wy+Idnw0h6zj+jZb5C6l1qvsB4NX78rXIPO5jYefWmz7K1p/FlnHSEff/SFsqq3xqy/nmOi4AXOeVAvYCh9isD6615/GtKPVgvT/dfkXWxovrSl6lyPwezc95q+TFre0sO6tafxzU0hD+eHEuti0OZYTwcIeXd3DdSiFB7hNalT43vpdVJepljsi2XItDwfWwHitKXG0GSRmUnodV1cr0gYPQRWCHxff76c5LHNGX7OoLSKOl0JwasJYUk+RwgnIZWUPquhKuuW34YMM8+K9rTuZVYKak2msmv0EIvG6vQ6aCFUVURQqqAFVQAFUbAABuA6KFyDSsQaGVTuMbg9hUigOTtI4XjQu2j2YqpwQgOSo35J20Bdj0avzYbQ9aTcX7sJ76AnGiiPoXH8O8kH/TU5GEL8iI3RXnmulb35qZBHLYg8oXY7Ut5fwvUAozaBtjy1dj/nNHRP7tvRrOoGDQ0AHitGnUbOSH3SlYZW9KWsU/JE7z7SOTRsfPdQjqFxdw91z8KxuwtZa04/5V+xO/LtIpNCJIMB4pB/rbv7+vVY7Oto9WOPDKJ35GZPwAifOIwoP7KaIH/lR31tRg49Vv1f6sxyjF6peiKi+DdV3NdMOZTJA3tAQ+2th3FfGFNo13a0G8uKHrwHCnZExH76tJ3Xo7q068bip/15+37GWNChH/pr0LB4KxY8a0ibthnX3WfvrRlY3b0uJmVKktIL0I00BCnJs1HkzaRjHqEBHtrWns28elfPjFGVVI/hLyKEGArr1CcH+9QVqS2NdPWUH4pr8iyrJCaFCykB5Lhg4LITLJC6kY1opBCyqSAylSOUrdWTx7+FS2XVimuDWE0+xrOXh8+xmaDUuJicPdBCLVlRpDGzajo8skihiPFYa7HAOMEdJGOet3Y9862aUkk1x4JLh5LkdTZfRdNuVFnOmeRzvB66W1uI5VVQuQrgADMbEA52c3KHk9ddS8pO4oypt8cZXidnadjTdByhFJxw/I9nJr585PmeYwJUEhQgKgkKnLAUAUywS8GG/wD6F5luDj0oYZD952Pnr6VsOblY0868fzZz6yxNm5XXMRU0tKFglY7ljcnsCE0BjWd0VjRTMowij8payLuUDeStAI00Z5Uti3lR6vtMhoAS3iY+LFYN5LgH2IaAnWyPNAn1d1IPV4q0AvyY/sbr0bsn2GYUAYYc14vpQv8AiY0Accw+mux22yt3Q0AfLT+3P1lpIPbhaAjkvFPKuLM+XER3y0BFqRN83R7+dR8GoCT+jAeTbW46452TuiFAMfRbDdDKPIumx7691CMETWrr9HdjrEyv3ympJwM1iPnXY+rR/wABoQAuiPppvStj+GMd9OIMODxXDD5rwtnGrktNPasSObxNUY/dHRXl9vwTmv70ZL0+8jZoPgXeGsOtYz5+amv542D/AIa8xsme7eQ73j1R0rd4qxfejyeYZUjpBr20Vlo9pWSdOXg/yPa7CXWijb9ZEb1qDXzuusVZLvf5nhVoT61YsEia9TgDTJTdAhlqd0DTNU7oGmWrKJBd4JrlZn5nncj0EjhPtjNfSNjU3TsqaeuP1Zz6rzNm7XUMZy/CPTUT20qKJW11MeUgmYFXYRuynUwwALHIONlY3VgnhtfqTh40K/8AWaAbDd3CHoeBc/3VT0ke1DDJo+EULbFvYyeh4cn1DVq5BK96jbDPZN1NFg+oyUGUHFRnclg/YwTuVqAmWx6LeH6u4de5BQDjakfQ3HoXZx96UUAajDct4v1kUne7UAcaw+lux226v7sRoA+WkfTv9Zav8AtARveqdjXFoep4tXvloBgWM7lsH86r8GoCVLDotrftjmZe6MUA75IR9BN6F03xkWgGPbf5u8B6eOR++Q0BXkjZfn3Y+pV+6M1IOeY51jknW+TnJGCS1/M+0YGDjburzW3XmpSXYpv/ANcGxQ0LPC+4xZXHXEy+d/FHfXldlwbuoeOToUVmpHxX5nk08nit2Hur3Met/PM9lVmo05N9j/I9ms21Y0X9VFHqUCvnlZZqSfezxK0JDNVN0kaZalRA0y1bcA0y1ZU2+CRGSo2lI8411LfqqdZvsrk1tU7CvU6sJPyK9JFaslTjpNkUMhY7mkjeJB+8xcDIHQMmulbbBuJSXSLC5mOVeOOB2Oi7IQxJGpJCjGTvY72Y9ZOSes17iEVCKitFwNJvJaqxBkf1ejGdR5k2k4WZ9UZOdikkAdW4VpVNn29STlKPF+JdTaPP/CBp+eynihtriV3ZNd1kETDx21Y1XCDaSG5+ipjsi3cXLikuyTRuWtPpIylJ8EXNLX08Fq0sskTuqAsrW6lWkOAFHjA4LEDbmuXStVOr0cJSX+IxwW88HHR8OWHKs7Nj0iLiz69tdf7FqrqV5LyR0fs3+YJ04aod9go647maP2Ko76fZV6l92vnxWP1KPZj5FiLhXa89lMPJm1/fNU+R2nH64P1KPZdTu9S3Dwptf9Nj9G0PcCfbVXR2pH6YPzwY3s6p2FteF9sP0q5Xy4rlx6omFQ3tGPWorykjFKymuTLEPDKD/wBSjHU8c8f95I3dWN3lzHrW8vIwug1r+Rdi4Vg8i/tXPXcwp935Ox9tHtJx61Ka8Ux0EjSg05MeTJC/kyxPn7qZ9lR9sW/PK8UyjpTJP6RuDyoA3XxUBH/NE+yrLa9pznjx4EdHIje5UbXtIz/sz/y0krNHaFrLSoiNyXYCXsXPbInmuovet1xWaNxSlpJepG7LsEbS9qvKYqegaQCn7LzL3VdTi9Ghhk0mlYlRnDzgKpYn5TBIAAM5/OtVs8yOJztqxYxA526spzsPFRx8VFrDm13Mkgz0Hnrxu2LiNWrOS0S3F3vOX6aG5RjhGX4QNIgQrED40jBj1Ihzn7WqPXWHYlvmq6j5cPNnUsKfSV1nlxZwttIhkRXdVUsNYsQAFBy2fMCO0ivRuFTo3KMW3pw7Tr391FUXGLWWeg3PDW1U7HZj0LG59pAHtrzdP4fvanFxx4s89GE2uCMy44fr9HA5/iOid2tXSpfCdV/1KiS7jIqE3rhGbccOZzyfk8faS59esB7K6VH4Uto9ebfhwMqtVzmUJ+Edw++6IHRGEX2qM+2ujS2Ds+l9OfHLMkbaitXkz5mD/nHkk8tpH7810YW1rDqxS8jL0dvjG77Gno/hDcQALDPcIBuA13HVgOCMeasjp03yMUrS2l9L8jbtfCRfpjxlk/iQDJ+wUrG7ePLJry2bTem8vQ2LXwtTD85Zqw5ykuofssD31jdtJaGtLZk/py/LH6nY8EuGUd8XVYpI3QKxD6hBDEjxSrHnHPisU4OOpp1repReJo6eqGE8W07Fx3CDVbcJYwM7fzVsJR94Z89WrtxtJPtOpTWLPhzZteEiILaKN+tMgPYA7d6iuXsrjcLPeRZpOtFeP5Hm6qBuAr1WT0OEOoSFAFAJQZYoQsQq7WZlVQdxd2CqPWRWOrNQg5dhirSUIOT7D2K14G2SxJG1vC+quDIyLrsedmbfknJ389ePnd1nPKk+J5pyeuTx3TFrbyTSNDHxcWsQiglvFU41suW5W/G4AgY6fUWtOfRLpHls7Nrbvo05PiUba0OvqxE5ycBVJdiNp1QmCcc5pOhSb++ovxSK1KcFJ7zSXJtczVis74bVOkB1ql4B6xWCVnZvWEf8qMUna/jXoX4TpNeTNeDyyP5grUnsrZr1ivJMwt2vOZPDpjTC7OOPY8mjx3kGsUtkbOxhZXg2VcrTtZdj0jpRt62hPS5tXOen8nKawy2LaPgpVMf9xidS3WjfoVm0ZpRyzGdcucsVzknGwZSEkADYADsrPHZdhGKi6ecdoVe3WqbKMvAa6kbWlYOelxpB2x0ZNsdm/nrfpqhTjuwgki3ztBfQXYfB5Jj5o+plb3gtZOmh+En5+C4qmvUnXwcS83stovxXC0+YxoiHtJcoItweDiTn43zQQJ/9hqfMMPaU+UUW18GrdM32oV/A1R8xLuK/aVVaJehIng0I3mQ9tyg7rP41DuanaVe0q75+xaTwcpzofPPIfdjWo+YqdpV7QuH9QN4P4Bygg8qS6PdOtQ603zKO9rv62N/qtZpyntR5RmPv3Rqu/LtKO5qv6mEmgbItEqG1dmmhGqiREleMVnHKJxqBv/DUb8u0q61R6yfqd9o7Q9vBniIYotbGtxcaR62M4zqgZxk7+mobb1KSlKWrZeqCDxjhGeJ0+GOwNJEw7JYeJ97WFWrLetZI6lF71o12P2Nnwl7bPP6ssZ9eU/GK5Wy3i4RW0eK0f5yPMBLXqz0ORwloMjhJQnIuvQZHBqEmtwSj1r62HNxhb7EbuPaorQ2lLdtpGjtB4oPxPVOEl2Y7S4cb1ifHlapA9pFeXt4b1WMe84cI5ljvPEzhV6gO4V7V8Eeo4Rj5HX+DrRynLtEJTllwdTGERCW8Y42tN7BWjXf3sHmdoS+8o9iXq9TuxYrzWcI7eKHcprAaRMsDjdbwD6wj+TQgnQT8yxDq1nb8IpkDuJuP2kC9qOf5gpkka2sOXd269iY96Y1AwhFmj572I+TxPxJoBwkj5ryQ+THbt3QmgHccnPNdnshk/DCKAUiM/wBsb/5Sd2rQAIF5obxu2eTueYUAC2U/ocp8uSI98xoBP6NQ/oMPpcT7SAaAkSyYcm0tR9ZjugoCwiTDdHAvY7n8AoCnftIZLcO0WOPHiqG1siOQjaW+FAb1AFAeV+GnQ74ivYxtjwjkfNAbXic9QckHyhWak004PmbtlUSzTl9S9y5euL7R7GP6WLKjokG0A9YYYrgxzQrrPJlYtwkn2HjqzV65PKTR6KMsxTQ4S1JfI4S0JyPElBkcJKDJv8Bpf8vg6y4/4Mh+BrnbVWbd+Jo7R40vM9E4byf5DP5K++tefs/68fE5VP8AqLxR4/O/in1euvYy0PQ139xnovAPV4pcmTa1wfyXGZ32426m3GwVza3XPObQ/wCZkvD8jrViQ7ku26tece84rGaRPHYLz2056i6n3pqgkmFhH/YR2txBPr1jQEi2X6tnbjtZR3RmgLEcco5MNuvZI3wiFAOPH9MC/bb4rQEbzSjlXFuv1bfGWgITfDnvIPME+LmgG/K0P6aT5KwH+WaAOPX+0XJ7IT+GGgDKHebxvNcL3BaAOKXmiu27ZZB70ooAFsp/RJj5ckZ75TQB/R6ndYxekYvgDQEF3blGhb5PDGBPH4yMCw18oBjixvLgb+egOjFALQEcsIYFWAIIIIIBBB3gg7xQGGvA+2QYgDwbc4hcquTvPFnKfdqk6cZ9ZZLbzOL034IeMdpIbnBYliskSkax2nBTGMnburZpVnTW6blC/nSjutZRyekfBjpGLOrGkw6YpBn7L6prYVzHmjehtOm9Vg5i/wBHTwfnoZYut43UesjFZVVi+ZtQuqUtJFVZeir5NhST0HiWpJNTgzeiO7t3O4SqD2PmM+9WpfQ3qEkat7HeotHrvCqIvZ3CjfxTkdqjWHtFeYt5btWLfJo4sHiSfeeJvL4p7K9jJ8D0FR71N4PTvB1OuptlEQEkwLHV26yW7geNs+a3qNaFdffODtBf8Rnt4neR3EeNl6T5AgJ9kZrAaQ4TJ+3uW7Ij+GGgDMZ/th810vwFABhTmhuj2yyfilFABtl57N262aE98poBRYrzWUXpGL4K1ASpbOOTbWy+mR3Q0BMBP+rAvndvwrQDJJZhyprde1G+MooCBr7HKvLcdiqO+U0A0Xinde56kEJ7lNCAMy/2i5PZF/hDQkilu4Ry5Lr0uPj+CigKc2mbNeVJJ57vHfOKnBKTfIztJadtCgKAsyyRSBhKk35uVH+bIx3Kdwph9hO5LsOqsOENvK5RJMsAWwVdMqCASCwGcEru6RRprVBwktUatQVCgCgCgExQCFQdh3dFAYek+BljPnjLWIk/OVeLb7SYNWUmuZkjVnHRs5XSPgftGyYZZojzAkSqPMw1vvVkVeaNiF9Wjzz4nLaR8EF4m2GaGUdevC+ebHKH3hWT5lSTUkbS2kpLE0dlazzLEou4JY5NXD4QypkDBOvHrKAd+0jfXAq2s4yzHisnP31yPEtIwrFNJEGVgjEAqQQU+bu6sZ6Dkc1ekt6m/TWdTvWtaM6a4nW+DvT/ABEqZICsQrE5IVlSRQWA24IcecDrrHWpuSyuRo31Byiprlw/Y9Rl4XoN86DrWzvJR6xitbdZzVRqP6WVn4ap+3z1i0kT+8lqVTk+RdWtZ/SypNw8jHz7g+SLEe9Jn2VboZmRWNw/pZWk4eLzPP6T2o9yI1Py8y62fWKU/hEQf97yZfYsAHtqVby5st9m1ObRVbwgIx8XBPQLi7f2CRanoO8fIpazXqg/rTcNybcsP9UuZD6zO3dToY85D5SlzqIUaQvH3WMvb/R6r7XiNRuU1rIfL2y1mSRx6U+bbTAeTZR90akeumKXaTuWa+p+hOmj9MNs4qVe27Rf7uQEUzS7yN60XJsd/VfSzb2Tse8uX9hLCp36XYOmtVpB+wf1Bv25b2n/ABJPejqOlprSI+aoLSn7/wCxLF4NLgfpMC+Raj/qFOmjyiT89HlTRbi8HEvzr5vQhCfzDTp32Ir9oS/DH+eZOvg0T515dHzxj8Jp08uxD7Rq8kl5GtoHgRb2shkDSysVKflWVgASpOAqjblV353dZrHKo5amvVuKlTrM6eqGAKAKAKAKAKAKAKAShGeIhqsnhEoo6Q0VBOMTQxSj/ORq/qyNlTlpcCFOS0Z5X4TODVtZ8U9tFxTSNhtV3KkdSFiq+YCs9OpLexk2aV3WhJbstSLQWgIJVBkQknn4yRe5hR16i0Zld9cfi/I7aw8HujyoYwMT/rFzj1cZiq9LPtMcrqs/qZpJwIsB+ixHygX94mo6SfaY3Xqv6n6k8XBWxU7LO1B6fk8WfXq1DbMbqzb4tl6PR8S8mKNexFHcKq2SWVGN1QVFqcABUZ4gKq5PIFqyGBKsMIKgh8AoSkLQAKAWg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data:image/jpeg;base64,/9j/4AAQSkZJRgABAQAAAQABAAD/2wCEAAkGBxQTEhUUExQVFhUXFhcXGBQWFBQUFxcUFRUWFxcXFxgcHCgkGBolHBgVITEiJSkrLi4uFx8zODMsNygtLisBCgoKDg0OGxAQGywkHyQsLCwsLCwsLCwsLCwsLCwsLCwsLCwsLCwsLCwsLCwsLCwsLCwsLCwsLCwsLCwsLCwsLP/AABEIAOMA3gMBEQACEQEDEQH/xAAcAAABBQEBAQAAAAAAAAAAAAAAAQIDBAUGBwj/xABTEAACAQMABAgJBwgFCwUBAAABAgMABBEFEiExBhMyQVFhcbEHInKBgpGhssEUQkODkqLCIzNEUlNic8MVFlSz0SRjZHSEk6O00uHwVYWUxOI0/8QAGwEBAAIDAQEAAAAAAAAAAAAAAAECAwQFBgf/xAA+EQACAQMBBAgDBwEGBwAAAAAAAQIDBBExBRIhQRMyUWFxgZGhBhRCFSJSscHR8DMjYoKS0uEkNENyk6Lx/9oADAMBAAIRAxEAPwD3GgCgCgCgCgCgCgCgCgM7S+moLZdaeRUG3AJyzY5kQbXPUAahtJZZDaSyzi9LcP5WyLaERrtHHTgsefaIVIwNxyzDrWtad1GPBcTUqXkI8FxMG4v7mQkvd3G05xHJxCjbnA4sA43byd3Wc6srub0NSV7UegRaVuoSpjupsDmlbj1PRrcZliNp2hgd23ZsmF3Na8SYXs11uJ23BXhhx7iCdFinI8XVbMc2Fy3F52hgAxKHaAMgsMkb1KrGouB0KNaNVZRp8LNMNa25lRA5140wzFVHGOqAkgE4yw2dfNvq8pbqyZ4R3ngweDfDhpZ1t540VpMiOSMtql1UsUZW2qdVWIOSDg7tmcdOspmWrRcDuKzGEKAKAKAKAKAKAKAKAKAKAKAKAKAKAKAKAKAKAKA8fub69WSeN7q4PFyuh1GUELnWjOFXIyjIdh5+qtCvcSpzxk0a9WrCWEZ0ca6+uSXZthkdjJJnmBdiTjqrVnVlPU586tSfWZZPXWJGIhhk26oy2N2qC2zzdG6pl2tllBy0RLKh1TrKwGDklTsFVU45wmXdGa4tEAJdAUbVkUhkcb0lXarev1gkbiay05OE8rQU5ypzT5HTcJ+EgurO1RQA02rNMuc8WLeQZTPOePTV6xG9dOtUShlcz0ltHflnlqZXBqO3hlXSE4CIustuAuZLiVhqvJGg2soUkBufWY7gCa0V0ccyZN1WjrobVzw9uGOY7eKNemZy74/eVMBftHf1YqkruCfA5cr2CfALHwgTA/lbdHXnMLMrb94STY32huPZUxu4Zw+BMbyDeHwOz0JpuG6TXhbONjKQVdGwDqup2g7RW0mmso2001lGlUkhQBQBQBQBQBQBQBQBQBQBQBQBQBQBQBQHBeEDRpjcXqDK6upcDOMIuTHN6OSrfukH5tal3Q6WPDVGGvDejw1RzHEByGcLjmAOc9ZOBkVx8uCwjnPi+JZS2jG3UXzjPfWNym+GSyUUPsznL9JwPIGwY7dp89Umn1TJFj5DrSKDtCjWx+8ThfVhqquEW+0u3liaRSPVLOwTV3SHZjoB6QeilFzUsLiTOmprGOJwc93hJtUgl5xCmMHxTmZ1HSpeSX7ZrvR4qO9yTOlbNU7fFTh4ex1UFtPIeNlXWlKhS2BGqqN0ca/MjHMPPWjXu4zepx6yqVn3EciNrEOpAXGzeNu4kjm2Hq2VRTi9GaroyjyJRUmEZHcNBKs8LBZRs2khZF/ZyAHavXzHBrYoVZQfcbNvXlTljkescH9MpdwrLHkZ2MjcpHHKRusHzHeNhrqpprKOympLKNKpJCgCgCgCgCgCgCgCgCgCgCgCgCgCgCgGS4wc4xjbndjnz1UB4JcacRJ5Dbxn5Jrfk0BJZVGBrJn5hIZgnMCOwcy4p05y4cH7G9P4fr1KHTw1fLuNG10jHPsWVSOdOS/YwO0eqtOVGUOR52tRq0ZbtSLRp8Zgbt3MPhWu48SqkU59JRwhnlYKW3LnLYAOqoA3nf5zV+hlPhFcO82KNKdSWIrLOX0zpJrghmDrGrfk41J1iwziRiMYOObOBW5Rpxo8Ivjzf6HstnbGjRp9Lcxy3pFFCa3TeYs52k4BYHr25J7M1lU5Z1O1Us7aMONFcexZx4nc8FbotbKGJLIWQk7ThWIXJ5/F1a5d5TxUyuZ4G/p9DcSprTLNBHzIx/VUL5ydY+zHrrC1uwNFPekUNIWxDDi9mtklRjmxtUcxrYoVPu4ka9aknxRXiUbxtzznf/27K2Gab1LmhdM/IZ+OOeIfC3AHMo5M4HSm0NjepJ26oFblpVw91m9Z18Po35HryHIB9tdE6gtAFAFAFAFAFAFAFAFAFAFAFAFAFAFAch4UdJmGxZVOGnYQgg7QrAmQj6tXHnFUqS3Ytm3YW/zFxGn2vj4Hnuj7REiGsBtGTkDYOj1Vx3LLPaVJydTEdEc3Pbox2qDt2ZG0efmNZFJrmbtS2pVY4qQT8RgtRuDSAdAkkA9Wat0ku40XsWyzno0SQWaKchRnnO8nn2nfVXUb1NulaUaP9OCRctrV5HWONC8j5CoMAnVBZiSSAAACdveRSnTc3hGO8vYWsFKfHJHbI0iPIilo40jd2/VSZiqHHOMg56AM1aNFuLfYYKm1acJwg11+PhnQsaHvvk8pDHEcpGTzLKBgZ2biAo376xTp9LDHNHn/AIjsZbyuaazyf7nUW0m1xz62fMQMH1d1aM1lcTxkZYFZ/wAovkt68rRR+6TvcRlzbZOspw3P0HtHxq0JtcGUqQjIz0hZhllLZ6CMDqxnNbDqJPgYejknmJp8H9P3Fm0cESNNG7aqWxyJEHPxL8yKMnVbxRzFRsro21w58Hx7zoW9ao+EketCt03RaAKAKAKAKAKAKAKAKAKAKAKAKAKA8v8ADHNmS0j5sTOe0cUoPqZvXWrdPEMHd+H4b1y32I5DStzkBBu3n4CubFHrKEOO8Zoq5tEiLUFWyZUqpjbKek4HJTinKPrZGqHLNghvFVRlsFVOOqtq1k03hHE2zRjVhHekkk/EfpHQswRCEnijGrrExSBSiBgNYgeLgM424HjGs0VUgnlZyaFy7avKnieN3C4prgizJEGGDggjtBBrQ3mnlHpcxnHEuKaFtL2aAaq/lYxuVmIdRt2KxzkdtXlGFTi+DPK3/wANb7c7d47mXjwhiOC2vGw3a0bEbtoyuQQe2sfy8kuTPNVtkXtLrQ/UnPCS3H0mT0Krk+wVX5afYjDCxupPChL0M+bT7bRAjAHPjS4CgnO1U5R6dpG+sit4/Udiz+G7qr96p91e56V4KrZGtBcEZndpEkkJJJ4uVlVVzyEwFOqMDOTtO2urRjGMVuow16CoVHSXLgdvWUxBQBQBQBQBQBQBQBQBQBQBQBQBQBQHlXhkX8vaHm4ucefWhNat0vuo9D8OPFxJdxw0z5Oa0EewisIRRQMnRaqUbJVIyBnac4HZjPfTdeMmB1I7263xNjgzfxQSyGbCFwurMeSFGcxlvmbdu3Yc9VdCzqR3cN4ZwNoQmq2+1lY9DrpOE0Ea7Z4scwDq5PkqpJbsArcc0uLZzdxS5ZZ57qgl2VNRWdmVD81WJIGObpxzZxzVx68lKp909Ls6E4UVF9pFkHONuCR5xvFYsNam5GpGTxnOCF1qdDOsEJFWMiEqSXoeseB/PyA9HHy47Mrn25rqUeoj55tX/nJ+J3NZDnhQBQBQBQBQBQBQBQBQBQBQBQBQBQHnXhmtSYLeYfRzFWPQsqEe8qDz1hrxzA6uxavR3azzTXqeZA1zD3xKlCrLMYqrMLI2jCSo+ANbKMcDecFST2rjzirRe9BxOfViqdZT7eD8Xp/O80lWsRnlh8BwiA3ADsAq28zGoQWiQxxVUsvBlzhcTNs4wcyYGXJIONupuX2AHz1lqPRdhhtILDqc2/bkOkFVN9Fd6sZUMY7KldhMniJ7N4LrUx6Ngzvk15fNLIzr90rXVgsRSPm15U6SvOfazrKuawUAUAUAUAUAUAUAUAUAUAUAUAUAUBkcKdEC7tZoNgLr4pPNIvjI3mYLUNZWC9ObhNTWqPn+BjtVhqsCVZTvVlOGU9YII81cqpFxeGfRbO4jWpKSLUdYzZZZjqrMLJniDqVbcfMe0HmPXUKW68o16tNTTixkV4Y/Fm2Y3S48Rh0sfmHt2dFX3d7jH0NRVZUliquHby83y8yw+kIgMmRMdOuv+NV3JPkWdxSXFyRVmYzeKARH85iCpcfqqDtwedvV01dJQXeU3nX4R4R5vt8O4mesec8ToRSXBFaSrIyorvVjKhsNm08kdunLmcRg9APKb0V1m9GstGG9I5+1LlULdvny8WfRdrAsaKiDCooVR0KowB6hXUPnxLQBQBQBQBQBQBQBQBQBQBQBQBQBQBQCYoDxbwp6H4i9EyjCXILHoEyYD/aXVbtDVqXMM8T0mwLp5dF+KObjNaDPWPiWEaqmNosI1QYmiZXpoY3FCAAbcDPTgVO8+0oqcVxSBmqDKiF2oXSK7mrGVIrOasjKuB2fgg0bxlzNcMMiFBGnRry7XI6wgUdkhrfto4jk8d8QXDlUjT7OJ66K2jzwUAUAUAUAUAUAUAUAUAUAUAUAUAUAUAUBxPhcsQ9gX54ZI5B2FuLb7rmqVVmLN3Z9Xo7iEu/HqeRxHZXJZ9DjoWEaqkNEyNUGNolD1BTAuvTBGBrPQskRO1SXSIHarGRIhapLaHq/gdg1bFn55J5W+zqx/g9tdSivuI+ebUk5Xc8nd1lNAKAKAKAKAKAKAKAKAKAKAKAKAKAKAKAKAwOHsWto67H+jyHzhSR7RUS0Zek8Ti+88Ki3CuQ9T6bT4xJQags0SK9QUaHh6jBXAuvTBGBC9CyRGzVOCyRGTUlxrU5kSeFlntPgyttTRtvn56tJ5pZGcexhXXgsRSPml1PfrSl3s6mrGAKAKAKAKAKAKAKAKAKAKAKAKAKAKAKAKAraStRLFJEd0iMh7HUr8aDOGfOkcbLlHGHQlHHQ6Eq3tBrlVI7s2fR7CtGtQjNPsH1jNwAaAdrUIwGtTBGBNamCcCUJCgFitWmdII+XKwjXq1t7dirlj1LWWlDekc/ad0qFvKXPkfRVnbrHGkajCoqqo6FUAD2CuofPCagCgCgCgCgCgCgCgCgEzQBmhBBJexrypEHayj41BJSn4S2acu7tl8qeJe9quoyfJkOSRXbhjYj9LhPkyBu7NT0U39L9GUdamtZL1K0vDywX6cnyYbh/dQ1dW1V/SzH81RX1r1IG8ItlzNK3ZBKPeUVdWdf8LKO+t19aK0vhKthyYrhuxYh70gqysa75GN7St19RXfwnRfNtp/SaFe5zWRbNrvs9TG9rW67fQ894XaQWe4NxFCY9cflU1wxZhsEigAbcbCMnOBjnzrXOyau7vLGTtbG+J6NCp0U87j9jLilDDKkGuHOEoPEkfR6NxSrrepvPmE0mqpOM4GcdNRFZeCa1To472NOPiOBztG74VDWHxLQmpRTjzFoXZHLLgqN5J9nOeypSysmCrW3Go83/ADJJVTMiKa4Vd528yjax7BWWlRnUeIo07vaFvawc60ku7tLWiJZY5OOVzHIAQuqVJVTjOcggk/8AavT2WyoQhmpqz5Xtv4lq3dddFwhHTh7nTQcNb9fp9fy4oj7irWy9m0no2ciO2Kq1SZfg8I12OWlu/YkkfrOu3dWJ7LX0yM8dsv6oF+Dwmv8APtV7UnyfstGMeusUtmVVozNHbFF6pl6DwmQHlwXC9eIWX2SZ9lYZWFZcjPHadu/qwaEPhBsW3ySKf3oJ8esIQPXWOVpWWsTNG9oS0mi9FwvsW/S4AehpUQ+piKxOnNapmZVYPSSNW3u0fkOj+SwbuNUfDUyEwNALQCE0B4Pwi4Sy3UzvxkgiyREiu6KIwcKxAIyzDxiTt243AV3LSzh0alNZbOBeXtTpHGDwl7mBJbIxywJPSzF/eJrY+TprRYNZ3lZ6vI5YANxx6Mf/AE1dUUuq/wBTE6rl1l7tEyu43Mv2D8GFN2a5r0KZg+T9R3HP0KfSZfgatmotMFdyk9W/YUXB50PmYHvxU70vw+5HRQ/F7C/KelXHmz7pNOk/usjoP7y9Q+VLsySM7BlWXJ6BkVWVzTiszePHgWjbVZPEVnw4ii5QnGuuejWGfVUxrU5rKksFJ29WHWi/RjTBncfjU4T0ZO80uKIJdHAnOBnpBKn1jbWCpZU59aOTbttpV7d/2U2iM6N6dc9sjf41rLZ1unnC9Tel8QX81uuo/QjELR8jVK/qMwGPJbo6jWjd7JjP71NpHc2R8WVrWPR14uUfdCG6bmCDraRNnmBOa0YbInn70lg7tb4yo7n9lTk3yzwGcSh2s2s36wYjzDVOwdVdelZW0IbslnvPHXO2L6tXdXLXd+gvFJ0yHzzVaNlbR0jnyMc9r7RmsSqv1JIlVeShHYhGfPW1CMIdWOPI51SVWo8znl97JONA3q33B+Kr73d+hj6LvXux50ko5gO10Hxq7rPs90UVrl9b2Y6O8ZuSgbyXJ7kNY3dY5r1MisW/xehOkVw3Jt5D5MM79yVV3a/Ei6sJP6ZexMujbw/QSDyoJU95hVHewX1exlWzZY6r9UDaKu+dAO17dPflqjvofj9i8dmSf0e5JFoK6b56Dq4+1b3NaqO+h3v0MkdmyXJerY48C523mJvPK393btWKV5TeqfsZ4WVSL4SS8mbGgeBF7IJOLu3h1H4vxZ71dvFo+Qh1NmHG8DnrXdajyh7mzGjW51PY9khUhQCckDaek9NahuFDhJcGO0uXG9IJWHasbEd1FqRyPnxBgAdFesisLgeQk23xFqSoUAUAA0AutQjAoegwbvBW31meU/NOovUcBmI7QVHmNeD+KrxurGgnpqe3+GLRRpOu1xeg/hZOCFiwCGBZ9g5I2BewnPmU9NYfhmyVeu6ktImx8R3joUVCHBy9jmbhUxgKoJ59UbFG8/8AnTXuakY8IpYPE0ZT4yk+C932HQaJ4EzzRLJhlDDIBAc4zjbmVa5jvlyj7s66sG+Ll7I0Y/BtJzkf7qNf5rVV3r5RRdWC5yZOPB0BvcD041/lNVXfT7F6FvkILVv1HrwKgXlXC9jXEfwiWqu8qvQsrGjzRMvBGz/bRt1a8ze5KtR85X03i3yVD8Jbh4I2g5mbshvJB7XaqO4qvWTLq2pL6UW4+CNr+yc/7GCP+JEao6s3q2XVKC0ivQuQcGIF5NvKfJgs4vZhapvPtL7q7C9FohRut7gfXpH7klQSTGwx9CPrLyX/AAb/AMxQEMkEQ5cViPLm1z96OgwNXiRyW0evkxiTuYUBYjucbpY/qrOU9zGgH/KGP0tx6FoV9+M0AhVzz3behbJ3qtATcGFwkmQwJnkyHKlthCjWKkjcBuoDZoCjpy1422niH0kUifbRl+NEGfOMU2QD0gH1ivURnlZPJzp7rwx4kq+Sm6OD0yRui61TkjAuanIwFRkgKkHV8FT/AJOD0vJ7HK/CvmHxA83814fkfSdhRxYw8/zMfhG2bhupEHvN+KvT/CkP+Fb72eb+J5N3MVy3TIIy58kD7ROe4V3azeJPsicaguou2R7Ho+0PFR/ks+KNrXLqDkZzgZAHVXnj0o+S3QcqK1Hlykn2pQCokf61gnmDdxFQMFuNgN08R/h2zsPY5oSWVuDzSzehaMB96M0Auu53NeN9XCnvIKAOKc/R3Z7Z4092QUAhtG/ZSfWXknwZqAhlgUcuK1H8S4ZvejoCPMA59Hr5lf4rQE0dwByZYPq7V27nNASfKmP0s3oWjgfeQ0Auu53NeN2RwJ7yigAxOd8d2e2eNPdkFAI1o37J/rL2UdxagJODBwsyYA1J3GFcyAa6JJyiMnl0BtUAlAeJ8MOAtxFcSNbwvLA7F14sBimsclCm/Yc4wDsxz107a8ioqM3jHccq6s5SnvQWpyN5ayRfnY5I/wCJG8fvAVuxuactJI0ZW1SOqIVkzuOayqaejMO4+wdrVbL1I3ULxlTkrujuMqckbookpvEbp0/BWfMJH6sjfew34q+dfENNxvpS7T6BsConZxXYZnCA4uD1oh94fCvQ/C018vKPecL4mg/mIy7jMD4Zj+6p9Rau9VWVNLmjiUeDg+89f0ZHGY01lsl2YLSMC2Rs8YFRg7OmvOnpTTtpIl5E1kD+5Frn1LIKgktLeN+2P1VnL/8AqgFE7H6W7PZbKnvxUAarnmvG9KCPuZaAPkzH6G49O7K+5IaAY9pgbYYvrbqRu9DQFduJHKXR6drq/eq0A+KdByJbQfw7cv7slATi8b9q/wBXZS/ENUDAca53SXZ7II09+MVII5pSvLF12tNbxd0i0GV2lG40rbrypFX+LpLV9iyGp3W9CrlFasrS6dtOm1ftuJpj7Im76uqM3on6GN3FFayXqis/CayHzbcHqs7h/vFFFXVrXf0mN3tuvrRFo7hzBC83isyvqOOLjSIawUow1Wk2bEjOc7c9VXVlW5oxvaNuvq9n+x3eiNIrcQpMmdV11hkYI6j11rNNPDN2LysnK8J0vF46QzXaQoC4+TGxAEaoCSeNTXyMNnaerornV/nlP+x3N3+9nPtwMkdzHHJmpaTNtY3rfxHSZT2rFcavsrQqU9pz1S/wyx+hkXRjGtSpy0Ueek6KuZG+0sjVz6ljfy6yn/5V+xdVILn7EdzaQyfnLeA9clpcwn1tGcVihb3tPq9JHzUv1Qk4PXBjXehLPO1bWL/3GWP1I0IFblLaG06P1Vcd9NP9TBO3t56qPqUn4JxNtinU9lxbSjuQn11v0viW7j11nxhJflkwS2XQl1crzKsnAq7+jTXHTrQKPZM3dW9T+LqK/qrH+b/Sa89jfhkUJeDV6p22kvauo49jZ9ldGn8T7Pl9ePHh+aNWeyqy0J9DrNBIRJDMiuNpMMmFZc4JOrjBBI38wrlbZuLW9SqUaiclyysnZ2K6ls3SqxeGJwjlRtV1dSV8RgGUkBsFSRnpGPSqfh6tKhUdOSaUub7TLt2iq9JVI6ox9bBBO7ap7G5/Xj117GUsNS8jyMY5TXn6HqfAnhMi2wWW4ghdGZSrws0jbchwwcawOTzdXNXEqW84ywk/Q7tK6pzgpNpeZrzcNbUbDeyZ/ctJMeYmIj21Ctaz0iyXd0VrJFSXhzbDdcXj9Qjtk9pRe+r/ACdf8Puv3Mfz9v8Ai9n+xSm8IVrzpeelOsf93Iat8jV54XiUe0aXLL8ihL4R4M4WAt1SaQn93Vajs93jKcV5kK/z1YSfkRNw31uTYRHtSSf8IzWJxtY9evFfzxJV1cPSi/55CRcJ7wn8nYxL5Oj5UPrZ8eysMrvZkOtXT8Cd+8l1aWPF/wDwWfhPpRRyeK6wtpHj/eVVbR2ZynKXgn+xO5fPVRRVThBpKTdc63kywN/cKaq9q2Efon5rHu8D5a+f1peC/wBhnF6TkP5y4/3mkEB9aBT66wy+Idnw0h6zj+jZb5C6l1qvsB4NX78rXIPO5jYefWmz7K1p/FlnHSEff/SFsqq3xqy/nmOi4AXOeVAvYCh9isD6615/GtKPVgvT/dfkXWxovrSl6lyPwezc95q+TFre0sO6tafxzU0hD+eHEuti0OZYTwcIeXd3DdSiFB7hNalT43vpdVJepljsi2XItDwfWwHitKXG0GSRmUnodV1cr0gYPQRWCHxff76c5LHNGX7OoLSKOl0JwasJYUk+RwgnIZWUPquhKuuW34YMM8+K9rTuZVYKak2msmv0EIvG6vQ6aCFUVURQqqAFVQAFUbAABuA6KFyDSsQaGVTuMbg9hUigOTtI4XjQu2j2YqpwQgOSo35J20Bdj0avzYbQ9aTcX7sJ76AnGiiPoXH8O8kH/TU5GEL8iI3RXnmulb35qZBHLYg8oXY7Ut5fwvUAozaBtjy1dj/nNHRP7tvRrOoGDQ0AHitGnUbOSH3SlYZW9KWsU/JE7z7SOTRsfPdQjqFxdw91z8KxuwtZa04/5V+xO/LtIpNCJIMB4pB/rbv7+vVY7Oto9WOPDKJ35GZPwAifOIwoP7KaIH/lR31tRg49Vv1f6sxyjF6peiKi+DdV3NdMOZTJA3tAQ+2th3FfGFNo13a0G8uKHrwHCnZExH76tJ3Xo7q068bip/15+37GWNChH/pr0LB4KxY8a0ibthnX3WfvrRlY3b0uJmVKktIL0I00BCnJs1HkzaRjHqEBHtrWns28elfPjFGVVI/hLyKEGArr1CcH+9QVqS2NdPWUH4pr8iyrJCaFCykB5Lhg4LITLJC6kY1opBCyqSAylSOUrdWTx7+FS2XVimuDWE0+xrOXh8+xmaDUuJicPdBCLVlRpDGzajo8skihiPFYa7HAOMEdJGOet3Y9862aUkk1x4JLh5LkdTZfRdNuVFnOmeRzvB66W1uI5VVQuQrgADMbEA52c3KHk9ddS8pO4oypt8cZXidnadjTdByhFJxw/I9nJr585PmeYwJUEhQgKgkKnLAUAUywS8GG/wD6F5luDj0oYZD952Pnr6VsOblY0868fzZz6yxNm5XXMRU0tKFglY7ljcnsCE0BjWd0VjRTMowij8payLuUDeStAI00Z5Uti3lR6vtMhoAS3iY+LFYN5LgH2IaAnWyPNAn1d1IPV4q0AvyY/sbr0bsn2GYUAYYc14vpQv8AiY0Accw+mux22yt3Q0AfLT+3P1lpIPbhaAjkvFPKuLM+XER3y0BFqRN83R7+dR8GoCT+jAeTbW46452TuiFAMfRbDdDKPIumx7691CMETWrr9HdjrEyv3ympJwM1iPnXY+rR/wABoQAuiPppvStj+GMd9OIMODxXDD5rwtnGrktNPasSObxNUY/dHRXl9vwTmv70ZL0+8jZoPgXeGsOtYz5+amv542D/AIa8xsme7eQ73j1R0rd4qxfejyeYZUjpBr20Vlo9pWSdOXg/yPa7CXWijb9ZEb1qDXzuusVZLvf5nhVoT61YsEia9TgDTJTdAhlqd0DTNU7oGmWrKJBd4JrlZn5nncj0EjhPtjNfSNjU3TsqaeuP1Zz6rzNm7XUMZy/CPTUT20qKJW11MeUgmYFXYRuynUwwALHIONlY3VgnhtfqTh40K/8AWaAbDd3CHoeBc/3VT0ke1DDJo+EULbFvYyeh4cn1DVq5BK96jbDPZN1NFg+oyUGUHFRnclg/YwTuVqAmWx6LeH6u4de5BQDjakfQ3HoXZx96UUAajDct4v1kUne7UAcaw+lux226v7sRoA+WkfTv9Zav8AtARveqdjXFoep4tXvloBgWM7lsH86r8GoCVLDotrftjmZe6MUA75IR9BN6F03xkWgGPbf5u8B6eOR++Q0BXkjZfn3Y+pV+6M1IOeY51jknW+TnJGCS1/M+0YGDjburzW3XmpSXYpv/ANcGxQ0LPC+4xZXHXEy+d/FHfXldlwbuoeOToUVmpHxX5nk08nit2Hur3Met/PM9lVmo05N9j/I9ms21Y0X9VFHqUCvnlZZqSfezxK0JDNVN0kaZalRA0y1bcA0y1ZU2+CRGSo2lI8411LfqqdZvsrk1tU7CvU6sJPyK9JFaslTjpNkUMhY7mkjeJB+8xcDIHQMmulbbBuJSXSLC5mOVeOOB2Oi7IQxJGpJCjGTvY72Y9ZOSes17iEVCKitFwNJvJaqxBkf1ejGdR5k2k4WZ9UZOdikkAdW4VpVNn29STlKPF+JdTaPP/CBp+eynihtriV3ZNd1kETDx21Y1XCDaSG5+ipjsi3cXLikuyTRuWtPpIylJ8EXNLX08Fq0sskTuqAsrW6lWkOAFHjA4LEDbmuXStVOr0cJSX+IxwW88HHR8OWHKs7Nj0iLiz69tdf7FqrqV5LyR0fs3+YJ04aod9go647maP2Ko76fZV6l92vnxWP1KPZj5FiLhXa89lMPJm1/fNU+R2nH64P1KPZdTu9S3Dwptf9Nj9G0PcCfbVXR2pH6YPzwY3s6p2FteF9sP0q5Xy4rlx6omFQ3tGPWorykjFKymuTLEPDKD/wBSjHU8c8f95I3dWN3lzHrW8vIwug1r+Rdi4Vg8i/tXPXcwp935Ox9tHtJx61Ka8Ux0EjSg05MeTJC/kyxPn7qZ9lR9sW/PK8UyjpTJP6RuDyoA3XxUBH/NE+yrLa9pznjx4EdHIje5UbXtIz/sz/y0krNHaFrLSoiNyXYCXsXPbInmuovet1xWaNxSlpJepG7LsEbS9qvKYqegaQCn7LzL3VdTi9Ghhk0mlYlRnDzgKpYn5TBIAAM5/OtVs8yOJztqxYxA526spzsPFRx8VFrDm13Mkgz0Hnrxu2LiNWrOS0S3F3vOX6aG5RjhGX4QNIgQrED40jBj1Ihzn7WqPXWHYlvmq6j5cPNnUsKfSV1nlxZwttIhkRXdVUsNYsQAFBy2fMCO0ivRuFTo3KMW3pw7Tr391FUXGLWWeg3PDW1U7HZj0LG59pAHtrzdP4fvanFxx4s89GE2uCMy44fr9HA5/iOid2tXSpfCdV/1KiS7jIqE3rhGbccOZzyfk8faS59esB7K6VH4Uto9ebfhwMqtVzmUJ+Edw++6IHRGEX2qM+2ujS2Ds+l9OfHLMkbaitXkz5mD/nHkk8tpH7810YW1rDqxS8jL0dvjG77Gno/hDcQALDPcIBuA13HVgOCMeasjp03yMUrS2l9L8jbtfCRfpjxlk/iQDJ+wUrG7ePLJry2bTem8vQ2LXwtTD85Zqw5ykuofssD31jdtJaGtLZk/py/LH6nY8EuGUd8XVYpI3QKxD6hBDEjxSrHnHPisU4OOpp1repReJo6eqGE8W07Fx3CDVbcJYwM7fzVsJR94Z89WrtxtJPtOpTWLPhzZteEiILaKN+tMgPYA7d6iuXsrjcLPeRZpOtFeP5Hm6qBuAr1WT0OEOoSFAFAJQZYoQsQq7WZlVQdxd2CqPWRWOrNQg5dhirSUIOT7D2K14G2SxJG1vC+quDIyLrsedmbfknJ389ePnd1nPKk+J5pyeuTx3TFrbyTSNDHxcWsQiglvFU41suW5W/G4AgY6fUWtOfRLpHls7Nrbvo05PiUba0OvqxE5ycBVJdiNp1QmCcc5pOhSb++ovxSK1KcFJ7zSXJtczVis74bVOkB1ql4B6xWCVnZvWEf8qMUna/jXoX4TpNeTNeDyyP5grUnsrZr1ivJMwt2vOZPDpjTC7OOPY8mjx3kGsUtkbOxhZXg2VcrTtZdj0jpRt62hPS5tXOen8nKawy2LaPgpVMf9xidS3WjfoVm0ZpRyzGdcucsVzknGwZSEkADYADsrPHZdhGKi6ecdoVe3WqbKMvAa6kbWlYOelxpB2x0ZNsdm/nrfpqhTjuwgki3ztBfQXYfB5Jj5o+plb3gtZOmh+En5+C4qmvUnXwcS83stovxXC0+YxoiHtJcoItweDiTn43zQQJ/9hqfMMPaU+UUW18GrdM32oV/A1R8xLuK/aVVaJehIng0I3mQ9tyg7rP41DuanaVe0q75+xaTwcpzofPPIfdjWo+YqdpV7QuH9QN4P4Bygg8qS6PdOtQ603zKO9rv62N/qtZpyntR5RmPv3Rqu/LtKO5qv6mEmgbItEqG1dmmhGqiREleMVnHKJxqBv/DUb8u0q61R6yfqd9o7Q9vBniIYotbGtxcaR62M4zqgZxk7+mobb1KSlKWrZeqCDxjhGeJ0+GOwNJEw7JYeJ97WFWrLetZI6lF71o12P2Nnwl7bPP6ssZ9eU/GK5Wy3i4RW0eK0f5yPMBLXqz0ORwloMjhJQnIuvQZHBqEmtwSj1r62HNxhb7EbuPaorQ2lLdtpGjtB4oPxPVOEl2Y7S4cb1ifHlapA9pFeXt4b1WMe84cI5ljvPEzhV6gO4V7V8Eeo4Rj5HX+DrRynLtEJTllwdTGERCW8Y42tN7BWjXf3sHmdoS+8o9iXq9TuxYrzWcI7eKHcprAaRMsDjdbwD6wj+TQgnQT8yxDq1nb8IpkDuJuP2kC9qOf5gpkka2sOXd269iY96Y1AwhFmj572I+TxPxJoBwkj5ryQ+THbt3QmgHccnPNdnshk/DCKAUiM/wBsb/5Sd2rQAIF5obxu2eTueYUAC2U/ocp8uSI98xoBP6NQ/oMPpcT7SAaAkSyYcm0tR9ZjugoCwiTDdHAvY7n8AoCnftIZLcO0WOPHiqG1siOQjaW+FAb1AFAeV+GnQ74ivYxtjwjkfNAbXic9QckHyhWak004PmbtlUSzTl9S9y5euL7R7GP6WLKjokG0A9YYYrgxzQrrPJlYtwkn2HjqzV65PKTR6KMsxTQ4S1JfI4S0JyPElBkcJKDJv8Bpf8vg6y4/4Mh+BrnbVWbd+Jo7R40vM9E4byf5DP5K++tefs/68fE5VP8AqLxR4/O/in1euvYy0PQ139xnovAPV4pcmTa1wfyXGZ32426m3GwVza3XPObQ/wCZkvD8jrViQ7ku26tece84rGaRPHYLz2056i6n3pqgkmFhH/YR2txBPr1jQEi2X6tnbjtZR3RmgLEcco5MNuvZI3wiFAOPH9MC/bb4rQEbzSjlXFuv1bfGWgITfDnvIPME+LmgG/K0P6aT5KwH+WaAOPX+0XJ7IT+GGgDKHebxvNcL3BaAOKXmiu27ZZB70ooAFsp/RJj5ckZ75TQB/R6ndYxekYvgDQEF3blGhb5PDGBPH4yMCw18oBjixvLgb+egOjFALQEcsIYFWAIIIIIBBB3gg7xQGGvA+2QYgDwbc4hcquTvPFnKfdqk6cZ9ZZLbzOL034IeMdpIbnBYliskSkax2nBTGMnburZpVnTW6blC/nSjutZRyekfBjpGLOrGkw6YpBn7L6prYVzHmjehtOm9Vg5i/wBHTwfnoZYut43UesjFZVVi+ZtQuqUtJFVZeir5NhST0HiWpJNTgzeiO7t3O4SqD2PmM+9WpfQ3qEkat7HeotHrvCqIvZ3CjfxTkdqjWHtFeYt5btWLfJo4sHiSfeeJvL4p7K9jJ8D0FR71N4PTvB1OuptlEQEkwLHV26yW7geNs+a3qNaFdffODtBf8Rnt4neR3EeNl6T5AgJ9kZrAaQ4TJ+3uW7Ij+GGgDMZ/th810vwFABhTmhuj2yyfilFABtl57N262aE98poBRYrzWUXpGL4K1ASpbOOTbWy+mR3Q0BMBP+rAvndvwrQDJJZhyprde1G+MooCBr7HKvLcdiqO+U0A0Xinde56kEJ7lNCAMy/2i5PZF/hDQkilu4Ry5Lr0uPj+CigKc2mbNeVJJ57vHfOKnBKTfIztJadtCgKAsyyRSBhKk35uVH+bIx3Kdwph9hO5LsOqsOENvK5RJMsAWwVdMqCASCwGcEru6RRprVBwktUatQVCgCgCgExQCFQdh3dFAYek+BljPnjLWIk/OVeLb7SYNWUmuZkjVnHRs5XSPgftGyYZZojzAkSqPMw1vvVkVeaNiF9Wjzz4nLaR8EF4m2GaGUdevC+ebHKH3hWT5lSTUkbS2kpLE0dlazzLEou4JY5NXD4QypkDBOvHrKAd+0jfXAq2s4yzHisnP31yPEtIwrFNJEGVgjEAqQQU+bu6sZ6Dkc1ekt6m/TWdTvWtaM6a4nW+DvT/ABEqZICsQrE5IVlSRQWA24IcecDrrHWpuSyuRo31Byiprlw/Y9Rl4XoN86DrWzvJR6xitbdZzVRqP6WVn4ap+3z1i0kT+8lqVTk+RdWtZ/SypNw8jHz7g+SLEe9Jn2VboZmRWNw/pZWk4eLzPP6T2o9yI1Py8y62fWKU/hEQf97yZfYsAHtqVby5st9m1ObRVbwgIx8XBPQLi7f2CRanoO8fIpazXqg/rTcNybcsP9UuZD6zO3dToY85D5SlzqIUaQvH3WMvb/R6r7XiNRuU1rIfL2y1mSRx6U+bbTAeTZR90akeumKXaTuWa+p+hOmj9MNs4qVe27Rf7uQEUzS7yN60XJsd/VfSzb2Tse8uX9hLCp36XYOmtVpB+wf1Bv25b2n/ABJPejqOlprSI+aoLSn7/wCxLF4NLgfpMC+Raj/qFOmjyiT89HlTRbi8HEvzr5vQhCfzDTp32Ir9oS/DH+eZOvg0T515dHzxj8Jp08uxD7Rq8kl5GtoHgRb2shkDSysVKflWVgASpOAqjblV353dZrHKo5amvVuKlTrM6eqGAKAKAKAKAKAKAKAShGeIhqsnhEoo6Q0VBOMTQxSj/ORq/qyNlTlpcCFOS0Z5X4TODVtZ8U9tFxTSNhtV3KkdSFiq+YCs9OpLexk2aV3WhJbstSLQWgIJVBkQknn4yRe5hR16i0Zld9cfi/I7aw8HujyoYwMT/rFzj1cZiq9LPtMcrqs/qZpJwIsB+ixHygX94mo6SfaY3Xqv6n6k8XBWxU7LO1B6fk8WfXq1DbMbqzb4tl6PR8S8mKNexFHcKq2SWVGN1QVFqcABUZ4gKq5PIFqyGBKsMIKgh8AoSkLQAKAWgP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4" name="Picture 10" descr="http://www.trianglereadingservice.org/images/schoo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2325150"/>
            <a:ext cx="2857500" cy="2266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673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362200"/>
            <a:ext cx="3657599" cy="36576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 Lesson: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Techniques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Pages 74-75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48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207248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Visual Techniques: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Ways images can be used to convey a narration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3352800"/>
            <a:ext cx="8229600" cy="20724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200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Protagonist:</a:t>
            </a:r>
            <a:r>
              <a:rPr lang="en-US" dirty="0" smtClean="0">
                <a:solidFill>
                  <a:schemeClr val="accent3"/>
                </a:solidFill>
              </a:rPr>
              <a:t/>
            </a:r>
            <a:br>
              <a:rPr lang="en-US" dirty="0" smtClean="0">
                <a:solidFill>
                  <a:schemeClr val="accent3"/>
                </a:solidFill>
              </a:rPr>
            </a:br>
            <a:r>
              <a:rPr lang="en-US" dirty="0" smtClean="0">
                <a:solidFill>
                  <a:schemeClr val="accent3"/>
                </a:solidFill>
              </a:rPr>
              <a:t>The leading character or major character in a drama, movie, novel, or other fictional text</a:t>
            </a:r>
            <a:br>
              <a:rPr lang="en-US" dirty="0" smtClean="0">
                <a:solidFill>
                  <a:schemeClr val="accent3"/>
                </a:solidFill>
              </a:rPr>
            </a:br>
            <a:endParaRPr lang="en-US" dirty="0">
              <a:solidFill>
                <a:schemeClr val="accent3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152400"/>
            <a:ext cx="8229600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sz="3600" b="1" kern="1200" cap="none" spc="5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5000" u="sng" dirty="0" smtClean="0"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</a:t>
            </a:r>
            <a:endParaRPr lang="en-US" sz="5000" dirty="0">
              <a:solidFill>
                <a:schemeClr val="accent5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834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789" y="3048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Shot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789" y="1524000"/>
            <a:ext cx="8240011" cy="3508977"/>
          </a:xfrm>
        </p:spPr>
        <p:txBody>
          <a:bodyPr/>
          <a:lstStyle/>
          <a:p>
            <a:r>
              <a:rPr lang="en-US" b="1" dirty="0" smtClean="0"/>
              <a:t>A single piece of film, uninterrupted by cuts </a:t>
            </a:r>
            <a:endParaRPr lang="en-US" b="1" dirty="0"/>
          </a:p>
        </p:txBody>
      </p:sp>
      <p:pic>
        <p:nvPicPr>
          <p:cNvPr id="12290" name="Picture 2" descr="http://1.bp.blogspot.com/-u_kE5iQNr_Y/Tbn3a8DKgLI/AAAAAAAARGA/vXsY31pFZtw/s640/ews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83484"/>
            <a:ext cx="3657600" cy="1673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3.bp.blogspot.com/-UHLvQSxzT5Y/Tbn3dvI-plI/AAAAAAAARGE/DsGEexeHN8w/s640/ews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2383484"/>
            <a:ext cx="3886200" cy="16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4.bp.blogspot.com/-cXgrWmgMQhk/Tbn3YJe47nI/AAAAAAAARF8/AEwcgVB9beg/s640/ews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567" y="4256952"/>
            <a:ext cx="3641834" cy="1686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http://4.bp.blogspot.com/-saGSPnlvxJc/Tbn3fk44S8I/AAAAAAAARGI/QlqZzplniLg/s640/ews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1" y="4270090"/>
            <a:ext cx="3886200" cy="1673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229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761103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Long Shot (LS)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194777"/>
          </a:xfrm>
        </p:spPr>
        <p:txBody>
          <a:bodyPr/>
          <a:lstStyle/>
          <a:p>
            <a:r>
              <a:rPr lang="en-US" b="1" dirty="0" smtClean="0"/>
              <a:t>A shot from some distance that shows the full body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It may suggest the </a:t>
            </a:r>
            <a:r>
              <a:rPr lang="en-US" b="1" u="sng" dirty="0" smtClean="0">
                <a:solidFill>
                  <a:srgbClr val="C00000"/>
                </a:solidFill>
              </a:rPr>
              <a:t>isolation</a:t>
            </a:r>
            <a:r>
              <a:rPr lang="en-US" b="1" dirty="0" smtClean="0"/>
              <a:t> or </a:t>
            </a:r>
            <a:r>
              <a:rPr lang="en-US" b="1" u="sng" dirty="0" smtClean="0">
                <a:solidFill>
                  <a:srgbClr val="C00000"/>
                </a:solidFill>
              </a:rPr>
              <a:t>vulnerability</a:t>
            </a:r>
            <a:r>
              <a:rPr lang="en-US" b="1" dirty="0" smtClean="0"/>
              <a:t> of the character</a:t>
            </a:r>
            <a:br>
              <a:rPr lang="en-US" b="1" dirty="0" smtClean="0"/>
            </a:br>
            <a:endParaRPr lang="en-US" b="1" dirty="0" smtClean="0"/>
          </a:p>
          <a:p>
            <a:r>
              <a:rPr lang="en-US" b="1" dirty="0" smtClean="0"/>
              <a:t>Allows us to see </a:t>
            </a:r>
            <a:r>
              <a:rPr lang="en-US" b="1" dirty="0"/>
              <a:t>our characters and </a:t>
            </a:r>
            <a:r>
              <a:rPr lang="en-US" b="1" u="sng" dirty="0"/>
              <a:t>what they are doing in their </a:t>
            </a:r>
            <a:r>
              <a:rPr lang="en-US" b="1" u="sng" dirty="0" smtClean="0"/>
              <a:t>environment</a:t>
            </a:r>
            <a:r>
              <a:rPr lang="en-US" b="1" u="sng" dirty="0"/>
              <a:t> </a:t>
            </a:r>
          </a:p>
        </p:txBody>
      </p:sp>
      <p:pic>
        <p:nvPicPr>
          <p:cNvPr id="11266" name="Picture 2" descr="http://2.bp.blogspot.com/-0yGBjrluyd8/Tbn5KRHBEGI/AAAAAAAARGM/OUe-5oRDlAY/s640/longshot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267200"/>
            <a:ext cx="8229600" cy="227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67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456" y="2286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Medium Shot (MS)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71600"/>
            <a:ext cx="8211206" cy="3508977"/>
          </a:xfrm>
        </p:spPr>
        <p:txBody>
          <a:bodyPr/>
          <a:lstStyle/>
          <a:p>
            <a:r>
              <a:rPr lang="en-US" dirty="0" smtClean="0"/>
              <a:t>Shows the person from the </a:t>
            </a:r>
            <a:r>
              <a:rPr lang="en-US" b="1" u="sng" dirty="0" smtClean="0">
                <a:solidFill>
                  <a:srgbClr val="C00000"/>
                </a:solidFill>
              </a:rPr>
              <a:t>waist up</a:t>
            </a:r>
          </a:p>
          <a:p>
            <a:r>
              <a:rPr lang="en-US" dirty="0" smtClean="0"/>
              <a:t>The camera seems to be from a medium distance from the object being filmed</a:t>
            </a:r>
          </a:p>
          <a:p>
            <a:r>
              <a:rPr lang="en-US" dirty="0" smtClean="0"/>
              <a:t>Plenty </a:t>
            </a:r>
            <a:r>
              <a:rPr lang="en-US" dirty="0"/>
              <a:t>of empty space is left around the </a:t>
            </a:r>
            <a:r>
              <a:rPr lang="en-US" dirty="0" smtClean="0"/>
              <a:t>character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giving </a:t>
            </a:r>
            <a:r>
              <a:rPr lang="en-US" dirty="0">
                <a:solidFill>
                  <a:srgbClr val="C00000"/>
                </a:solidFill>
              </a:rPr>
              <a:t>him room to </a:t>
            </a:r>
            <a:r>
              <a:rPr lang="en-US" b="1" u="sng" dirty="0">
                <a:solidFill>
                  <a:srgbClr val="C00000"/>
                </a:solidFill>
              </a:rPr>
              <a:t>act out</a:t>
            </a:r>
            <a:r>
              <a:rPr lang="en-US" dirty="0">
                <a:solidFill>
                  <a:srgbClr val="C00000"/>
                </a:solidFill>
              </a:rPr>
              <a:t>, </a:t>
            </a:r>
            <a:r>
              <a:rPr lang="en-US" b="1" u="sng" dirty="0">
                <a:solidFill>
                  <a:srgbClr val="C00000"/>
                </a:solidFill>
              </a:rPr>
              <a:t>gesture</a:t>
            </a:r>
            <a:r>
              <a:rPr lang="en-US" dirty="0">
                <a:solidFill>
                  <a:srgbClr val="C00000"/>
                </a:solidFill>
              </a:rPr>
              <a:t>, and still see the character in relation to the environment he's </a:t>
            </a:r>
            <a:r>
              <a:rPr lang="en-US" dirty="0" smtClean="0">
                <a:solidFill>
                  <a:srgbClr val="C00000"/>
                </a:solidFill>
              </a:rPr>
              <a:t>in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42" name="Picture 2" descr="http://4.bp.blogspot.com/-cwaLGaKLy9Y/TboB02VVlSI/AAAAAAAARHE/iPtxX5HKv4s/s640/mediumshot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3581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4.bp.blogspot.com/-Vqu3y3iEGEA/TboB2C0OsII/AAAAAAAARHI/zV6iAlnF3SA/s640/mediumshot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4038599"/>
            <a:ext cx="3563007" cy="228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7841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4126" y="381000"/>
            <a:ext cx="7024744" cy="9144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Close Up Shot (CU)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54" y="1295400"/>
            <a:ext cx="8136921" cy="3508977"/>
          </a:xfrm>
        </p:spPr>
        <p:txBody>
          <a:bodyPr/>
          <a:lstStyle/>
          <a:p>
            <a:r>
              <a:rPr lang="en-US" dirty="0" smtClean="0"/>
              <a:t>The image takes up at least </a:t>
            </a:r>
            <a:r>
              <a:rPr lang="en-US" b="1" u="sng" dirty="0" smtClean="0">
                <a:solidFill>
                  <a:srgbClr val="C00000"/>
                </a:solidFill>
              </a:rPr>
              <a:t>80%</a:t>
            </a:r>
            <a:r>
              <a:rPr lang="en-US" dirty="0" smtClean="0"/>
              <a:t> of the frame</a:t>
            </a:r>
          </a:p>
          <a:p>
            <a:r>
              <a:rPr lang="en-US" dirty="0"/>
              <a:t> It's an </a:t>
            </a:r>
            <a:r>
              <a:rPr lang="en-US" b="1" u="sng" dirty="0">
                <a:solidFill>
                  <a:srgbClr val="C00000"/>
                </a:solidFill>
              </a:rPr>
              <a:t>emotion-teller</a:t>
            </a:r>
            <a:r>
              <a:rPr lang="en-US" dirty="0"/>
              <a:t> and </a:t>
            </a:r>
            <a:r>
              <a:rPr lang="en-US" dirty="0" smtClean="0"/>
              <a:t>information-giver </a:t>
            </a:r>
          </a:p>
          <a:p>
            <a:r>
              <a:rPr lang="en-US" dirty="0" smtClean="0"/>
              <a:t>This </a:t>
            </a:r>
            <a:r>
              <a:rPr lang="en-US" dirty="0"/>
              <a:t>shot is </a:t>
            </a:r>
            <a:r>
              <a:rPr lang="en-US" b="1" u="sng" dirty="0">
                <a:solidFill>
                  <a:srgbClr val="C00000"/>
                </a:solidFill>
              </a:rPr>
              <a:t>ALL about the </a:t>
            </a:r>
            <a:r>
              <a:rPr lang="en-US" b="1" u="sng" dirty="0" smtClean="0">
                <a:solidFill>
                  <a:srgbClr val="C00000"/>
                </a:solidFill>
              </a:rPr>
              <a:t>subject</a:t>
            </a:r>
          </a:p>
          <a:p>
            <a:r>
              <a:rPr lang="en-US" dirty="0" smtClean="0"/>
              <a:t> </a:t>
            </a:r>
            <a:r>
              <a:rPr lang="en-US" dirty="0"/>
              <a:t>We can tell what the character is </a:t>
            </a:r>
            <a:r>
              <a:rPr lang="en-US" b="1" u="sng" dirty="0">
                <a:solidFill>
                  <a:srgbClr val="C00000"/>
                </a:solidFill>
              </a:rPr>
              <a:t>feeling and thinking</a:t>
            </a:r>
            <a:r>
              <a:rPr lang="en-US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9218" name="Picture 2" descr="http://1.bp.blogspot.com/-66zg6KBY374/TboFG4c6IYI/AAAAAAAARHY/wJRGLXfSyuA/s640/cu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3618" y="3636579"/>
            <a:ext cx="3305982" cy="136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4.bp.blogspot.com/-LqyfvXRhUmo/TboFM2ooYgI/AAAAAAAARHs/UKwX5Noo6k4/s640/cu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7348" y="3636578"/>
            <a:ext cx="3376052" cy="13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4.bp.blogspot.com/-QkKARLKauxU/TboHFLEOgWI/AAAAAAAARIA/oORVBiVmVKM/s640/mediumclose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084378"/>
            <a:ext cx="3305982" cy="1392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4.bp.blogspot.com/-DAaNhHbISKQ/TboFRPPmkfI/AAAAAAAARH4/Ev_8hEC0Tj0/s640/cu9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102772"/>
            <a:ext cx="3305982" cy="1374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1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0375" y="304800"/>
            <a:ext cx="8226425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Extreme Close Up Shot (ECU)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1396" y="1676400"/>
            <a:ext cx="8281604" cy="3508977"/>
          </a:xfrm>
        </p:spPr>
        <p:txBody>
          <a:bodyPr/>
          <a:lstStyle/>
          <a:p>
            <a:r>
              <a:rPr lang="en-US" dirty="0" smtClean="0"/>
              <a:t>The image being shot is a part of the whole, such as an eye or a hand</a:t>
            </a:r>
            <a:br>
              <a:rPr lang="en-US" dirty="0" smtClean="0"/>
            </a:br>
            <a:r>
              <a:rPr lang="en-US" dirty="0" smtClean="0"/>
              <a:t> </a:t>
            </a:r>
          </a:p>
          <a:p>
            <a:r>
              <a:rPr lang="en-US" dirty="0"/>
              <a:t> It </a:t>
            </a:r>
            <a:r>
              <a:rPr lang="en-US" b="1" u="sng" dirty="0">
                <a:solidFill>
                  <a:srgbClr val="C00000"/>
                </a:solidFill>
              </a:rPr>
              <a:t>keeps the audience informed </a:t>
            </a:r>
            <a:r>
              <a:rPr lang="en-US" dirty="0"/>
              <a:t>about the story, the characters and the situation, up close, in detail, </a:t>
            </a:r>
            <a:r>
              <a:rPr lang="en-US" b="1" u="sng" dirty="0">
                <a:solidFill>
                  <a:srgbClr val="C00000"/>
                </a:solidFill>
              </a:rPr>
              <a:t>clear </a:t>
            </a:r>
            <a:r>
              <a:rPr lang="en-US" b="1" u="sng" dirty="0" smtClean="0">
                <a:solidFill>
                  <a:srgbClr val="C00000"/>
                </a:solidFill>
              </a:rPr>
              <a:t>information-giver</a:t>
            </a:r>
            <a:endParaRPr lang="en-US" b="1" u="sng" dirty="0">
              <a:solidFill>
                <a:srgbClr val="C00000"/>
              </a:solidFill>
            </a:endParaRPr>
          </a:p>
        </p:txBody>
      </p:sp>
      <p:sp>
        <p:nvSpPr>
          <p:cNvPr id="4" name="AutoShape 2" descr="data:image/jpeg;base64,/9j/4AAQSkZJRgABAQAAAQABAAD/2wCEAAkGBxQSEhUUEhQUFRUUFBQUFRUVFRUUFBQUFBQXFhQUFBQYHCggGBolHBQUITEhJSkrLi4uFx8zODMsNygtLisBCgoKDg0OFxAQFCwcHBwsLCwsLCwsLCwsLCwsLCwsLCwsLCwsLCwsLCwsLCwsLCwsLCwsLiwsLCwsLCwsKywsK//AABEIAJABXgMBIgACEQEDEQH/xAAcAAABBQEBAQAAAAAAAAAAAAADAQIEBQYABwj/xAA9EAABAwEEBggEBAcAAwEAAAABAAIDEQQFITESQVFhcYEGEyIykaGxwQdS0fBCcuHxFCMzYoKSolNz0hb/xAAZAQADAQEBAAAAAAAAAAAAAAAAAQIDBAX/xAAhEQEBAQEAAgIDAQEBAAAAAAAAAQIRAyESMQRBUSITMv/aAAwDAQACEQMRAD8A88TgkTmpNz2p4TWp4SNxTap5CGUGcuDk2qaSgFc5Acap7k+yWV0hwwAzd7BEhW8Ap+wxPgjtgecmHngryy2JrBgOes8SpbWKviz/AOjMOss2pg8UNwmbnEeS2DWp4j3JWRU3WJbbhkQQVKikBxC0tou2N/eaPAKjvC4HR9qImmxTxc0SMqQ0Kts1oxo7B2xTmPUrNvCIPYQcwMDsKzRK00jlnLU2j3Df6rTNYeWfsByFJk4bQfLFEKYc1TGIVcFyaE5qRnpoFclxSsNDggFStTSVxKDNqnFNGpKTigilIEifCzSO4Z/TigCWeMHtOy1D5j9E97qmpXPdXgMANgTUByVcAnkhoqUArW7Vwfs8UlrHapsDQR/dQaXgTTkhVQEoOAFaVpmTljWnofBWN8MMUcTTm+smGoABjf8ArrCgWGKohZrllMh/LH2WDgT1iN0wmBtTmjERMZCP8B2v+nFL9r5ydVBek0khbgDxpy/dIU0FBSJE6mA3/sg2hTgmpwSbHtRWoQTgUjPKY4IiQhBgkphciPCjuKR8EYwucGjXmdg1q/skYaABgAqu7WYE6yVaRlaZjn3e1LaEUIDCitTKCtCK0IDUZilcEaEZrUII0aDUl/XHpAvYKOGKoLLPpDeMCN69CYKrD9I7F1FoDh3ZK8iM1FjTNMdkqS9BRwO0eiumlVV9N7vP2Rn7Hln+VYSmOTimOWjlRC3E8T6rgp8EANa63EhSGXTVwplXHhmkuZtVLh9fdKxuFfuq0DrgJJNaVqANgwA8h5qULkboaO9x5mlPRLqv+dZVo8gudlz+/ZaO03IGtOjj3ieABIA8GhUctjcCAQdVeJR0rmxH1pAiaGBO+nshtHqmkhUtrdEUHE7yg2duJdqGA3lFQRcOC7RXaSfGyqANZbI5/daTiBzIJA44FPtdjpKwai6g/Kw0c47iQ48lYWe83RtDY9FoGNaVJOsknWoszy81cf2xw8z4qetfhOIcTavkcdWkRvc40aPNRyygwxqaDl9jxVjFZq90Ek1OGJxUuK4JnU0WEDHE4Z8eCfR8KZdN4Njn6zR0mxsDWD8oFDzIrzVRPIXOc52Je4uJ3k1PmVqIeikgbQuYNuNThl50Uc9F3tc2vaAYXPLaUBAwaK51NeSXyh3x6sk4oJTkPlFPMuPm5CWgZ0dm0K9WSXYjKgaBUk764U3IV53W5scdIi13dO0mg7RPGo5I+UTfHr+KREf6AD751UyGyOYTpRupVoNRkA4Fw4nAc0JlnJq5wIx1CmJqSn1Pxq4CcAkATghscEoC4LkgIE8BDCM0IUDI1RntU97VFlCQTrCyjQp8YVRdU2bDmMRvBVvEtZ9ObU5R2BGaEJqM1MHtCI0JrURoUqEajsQmhFakYzFTdNLNpWcu1xkOHjQ+RVyxDvKHThkbtY4eSmrjCWY1aFAvzJvP2Uu7DVgUO/j3RuPqPopz9r8n/hUFMcnlMIyWrkTmN18PT7PNW9hFaKsYzMb1Z3eVFdGVnRKEzSShyTU9R7RZmvzHPkR7o9U2qBVJarn7Ja2mvE7aU9z5KsvCyiJopnWgG/V7laa0vWXvObSlpqYKnifsJxj5JJEalABs9UiQlcFTESNtT91NcgN60Fm6PS69Fu2prywTuil31d1jhgw0bvfTE8gfNaKedZ71/HT4fF2dqoZcTB33k/lFFKhscLcmAna41SufVFhjqotromIkRS07oDeAojsJOsqLJPHH33Absz4I0H8RJ/Qs0rh8zhoDlVL2r1EtoRgEJly3ln/Ds/3H1Ua0m2Qf1rK8AZub2h4iqXFTWVmxyI+MOGIrjVVdhviKTJ1DsdgVbx5Ka0nKhSXewtoQDjU7zpaXkfQKK2wMrQgUAy2nKvgFcEKLKxKaouJ/GECcgWV1WjdgeIR11vNns4JQkCcElFCMwoQRGIpwWijWhilNQ5WqVcVgJa4OGbfPaForHOHtDhr8toVBK2hRLDKWOqMjmPcK81lvPWnaVGvG82wtqcScm7f0TrNaA4YZ7Fmb9cTO6uqgHhVXaykEm6QTOPZIaNgHuUsHSKduZDhsI+ipp5tE0CSOeqR+vpvLl6QsmOi7sP2HI8Cr9i8nyNRxC9B6LXj10Xa7zOy7fsKRxeBEccDwKG0rp5Q1pJ1AqauPP7AKBw2PePBxVbfr+2BsaPUq1s5wrtLnf7En3VBeculI476eGHsln7Py3/KKSkZmE0lcw4+Xj+i0cyU6RxyIAFcsK45lNq4/jd/s76pIzhxJKUJK6LHM5mT3czX1qlbe0jTnXiB7IE5yUePFyC7Wgs1717zSOGIVgycOyNVmKo0UxGRS40z5LFxbpMCsqHVq4/iJPLUrW2W7+W4UxIIr+iqyKchREhb112KNZYyThiagDicAo9VfdG4AZATkwF3PIeZ8k7eFmdvGmhiEUbWD8IoTtOZPjVR3vqlmkquiYud6POTgkUe3JT7su+W0/wBL+XH/AOVwxd/62+5Um6bo62jpB/L1N+fe7+3cthZm0wCqZY78n6iNcvRqCHEM0n63v7TjzOXJamytUGBWNnSrPq1swUl0QOYBUWzOUwJZZb71lekXQGyWup0Ork1SR4Gu8ZFeb267LRdkoZaO3A7Bkoro7q7DuXuah3xdcdqhfDK0FjxTeDqcNhC0uJYvxee4vv6eV1rQhNe1QrHE+CSWyy9+B1K/Mw4tcOIoVOcVzWcerm9nXl1nloa6n4Hc/wDVTwqaN2o5HPdsPJWNklr2Xd5vmNRC7HjY1+koJyaEqTaFT2FNXINKYUrwhRuRhipq4h2iNRmhWb2qJLDrCIVgbJS07R5jgo94xGRwkZ2sKOAzwyNFIC4s8dowKfU/FW22waQ02Z6xrUGBhrktFn3qO35O8QhOsLT3XkbnCvmFU0jeJfaqpRa7oLEQJHaiQByz9VQG7cRpPbTXStVexXp1bAyMAAYACvijsKZvW2t96abWBwY0RtoKANrx2rKX1enWDQZlrO7cq+S0vf3jggOdsU960mefYVpm0Gk7Bhx1D0WYldirO97TjojVnx1Dl7qnJVZnGPk12lJRGigr9/eSHG2p3I8TS7xr9E2cPaMAlUyC7nO1geavbt6Msd33OPA0St4vPj1WRnKSAa16rZOgdlkGOmODz7pbf8Hi9pNmnx+SUZ7g9uXgp+cXfBqe3k8slckWN+CkdIOj9osMnV2mJ0Z/CTix42seMHKBCcQrYizZ8x5YoBRpMieP0QmsJQCxNqVrLjh0YS7W91OTcPUlZqNtFt4YNGGMbGAnicT6qPJfTo/Gz3Xf4A1qtbqsGmau7gOXzEauCg2aEvcBtz3DWtTZGBoAAoAFOM99tfNvnqLKzhT4FAgU+FXXPFjAp8BVfArCzhZ1Sys5U5qh2YKY1TPtGzly5cuiM3mHxTsfVWqzWluHWgwP3lvaYfAnwVUStZ8XIq2OM622iMjnUHyKx7SuXyeq9X8W98ceUIsT8saEd0+x3IS5dTylvZp9LDIjMKQFSNkyxoRk72O5WFltlcHYHyPBJrnf9TglISBPSamtR2OQqJWpHByU0hIHJ6SgHxIRiUoppCCRtFKAjlqboIBiQuT+rShiB0PEqLeFq0BQd45bhtKfb7eI8Bi7Zs3lUrnEkkmpOZVSMt756CkZVRyxSiUOJtTXwVMBIYtQVrZbKAkskGjxU6NqTTMSLO2iuLHIqqIKdZ3KNOnDWXZaMls7oteWK87sEmS1t1S5LKuj7nGqvm6IbdA6G0MD2OHNrtTmH8LhtXzh016GSXdaCwkuYe1G+lNJldewjIr6Tu2auCrenfR0W6yuYADIwF8R/uAxbwcMPBa4vp5+8818a+XXN++aeAjWmzlhodROeY3HeEJaMrOFYKkDaQPFej2qDBedQmjgdhB816oY6hZeV2fiftWXbHQkq6hcqsN0a7Qa8Qc/D6qj6U3y5lIozQuFXEZ6Ooc1fjv+UeaWbrT2vpNZ4cHP0nDNrBpHnqCFF8QIBmyWm2jf/pecFgAqU4PCbN7VcfSaz2jBkg0vld2XeBzWps6+bqUoQaEYgjAgr1b4ZdK3WisExrIwVa45uZljvCnWTlem2dynNVdC5T4ys06EXLkC22tkMbpJHBrGAuJOwLaVmxHxQtOl1EA1v613BuXmsq1iNb7e60zPneKaWDGn8LBknRNquXd7Xr+HPwxI8gBquQg5Ea6v36LreSVODtRy8xwTapCUEnWe2Fufabt1jiFZ2edrx2T9Vn2voniTXkdowKOLzuxpAEoCpoLe4aw4b8HI7L5Zra4bxRw8jVTxrPJFnRKFFjvGI/jaPzdk+BUsEbR4pLmp/SgJaJA9utzRxcAl/jIB3po+AcHHwbVHD7DgxdoKNaOkELRRge87aaI88fJVFpvqR/dowbs/Ep8RfJIubTO1gq8gep4DWqa13q52DOyNpz5bFXnE1JJO/FcnxlryWuAXLkhqcAmzNfjgrCx2emJ/ZDs1mpmp7QhcyIwKTGEGMKQ1JpBmKVAcVEapUJUVrlc2MrS3ZLksrZStDdxyWddOW2umbJXzDVZW630Wls7sEYvK5fys/t4H8Ybl/h7Y5zRRk/8ANbsBOEgH+Qr/AJLAr3/41XR11h60CrrO8O36D+y4eOgeS8AW8c19+3L1G659OKN21jfGlD5ry5bbobbNKIs1sPk7EedVHknY3/G1zVn9XtqhriMwsn0hulxd1zcWgAPbrZT8Q/t9FtWOQJ4CDpM8FlnVjs3ibjzW2xnRBzCDWi3Vou9jq6FGOOYI7BPD8Poszet2vjxMLqfMwFzfFuXNbZ3K4/J4bParjkz2LT/CiJzrxDm10WRvLjq7RAAP3qVHd10TWlwaxui3W9/ZaPHE8l6/0Nuuz2GLRa8Oe6hkec3HdsA1BVajn6b6xxkqczDBZf8A/Rwxj+oORVZb+nFBSFlTqJw8llfRzF19NreF4RwML5XhrQK1JXl1+36+3vxBZZmGrGHOQjJ7x6BQbU6W0u07S4kA1az8I4jWkml1N/ZRdV1+H8eY937c5+KsLMxQbLCruzxYKHS8FBz4pWFMB9Aur7+q63ipAdt8fqiPj0cx9DwKjNdVXcFHMFcQQM0HJ1WLlNlu/wCU03HEfUKJJC9ubTxb2h9UyspqYYxs9lwkB1pyCcwU37jiErjXUBwB9ykXIBnV7/IJwbxSrkBwXLkoaTkEAi5FZASpkFhS6qYtQY4C7cp9nsanQ2WiNLQNPBLrWY4r6IjAmNCMwJlIKwIzQhNCM1KtJD2o8aC1GYpq8rKyuV/d8izlmKvLC5Z10RrbBLktPd76rHWB+S093yKf2nzZ7hPvSxNnhkhdlLG9h/yaRVfJ1rs5jkex2bHFp4g0PmF9dNK+cPildvV2+0EDAyaXKRofXxcV0SvOk9Vj1a9Grb1Uwr3XYO4beWBVUlB17FVnSzeXr1YCikROWf6L3oJGBjsxg3lm07xq3cFevZrC5tTj1Mbmp2EtFjDsRgdqgmN7DrptH0VjFNqKNQFJSpEtflPFoKdX8v8AqFPfZwdQ8EN1lGz1R0vjP4igb/AAIsYAx80TqxqAXdVVJcCklJwHilggUhkCnWazoVwtlsys4Y6JYIlKDFHV5j5ob7Jrz9fvwXNP3zXOP3zXa8I5rldXTJVlNhI9x6qgCtLkko5zdorzH7oPP2uUrUq4IahS2dru80Hkoz7tZq0hwP1U+iQhBcisN3bHnmAmGxH5v+f1VmQm6KB8YrhZN58AE8WUbzz+inBieGIHxiG2zbh98UZtm2qSGojWpdVMhxQqUxlErRRNLkl84cSg2nulEATJhgUQqiMCMxqdDDVHkYAnaJkwBEaExpqjMCSpCgIjE1PalVRMgKt7CVRxFWties63zWqu8rS3eVk7vlyWnu9yhd9xpIjgvHfihZQ+2yb2R146A/RevWU4LyTphP1lsmcMg/RH+ADT5grWX08/x4/3Xk9qs5jcWnlwQVsb7urrG1GYxCyD2kGhwIWsvWfkxc1Ju629U+uOiaaQGYpk5v8AcP0XpF2W4SAAkF1KgjJ7dT2+GI1EEal5arG6rzMR0SToVqCO9G752eVW66DIgELWen4vJcV6f1NUwsLVBue+mvo15aHEdlw7kg2tOo7j+iuy1YWc+3pY1NTsR4pAiFqQwhIGEb1K+FEaeIUoBRmNQch0MClxR0TI1IjKmqkHjCO0ILEZiS3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data:image/jpeg;base64,/9j/4AAQSkZJRgABAQAAAQABAAD/2wCEAAkGBxQSEhUUEhQUFRUUFBQUFRUVFRUUFBQUFBQXFhQUFBQYHCggGBolHBQUITEhJSkrLi4uFx8zODMsNygtLisBCgoKDg0OFxAQFCwcHBwsLCwsLCwsLCwsLCwsLCwsLCwsLCwsLCwsLCwsLCwsLCwsLCwsLiwsLCwsLCwsKywsK//AABEIAJABXgMBIgACEQEDEQH/xAAcAAABBQEBAQAAAAAAAAAAAAADAQIEBQYABwj/xAA9EAABAwEEBggEBAcAAwEAAAABAAIDEQQFITESQVFhcYEGEyIykaGxwQdS0fBCcuHxFCMzYoKSolNz0hb/xAAZAQADAQEBAAAAAAAAAAAAAAAAAQIDBAX/xAAhEQEBAQEAAgIDAQEBAAAAAAAAAQIRAyESMQRBUSITMv/aAAwDAQACEQMRAD8A88TgkTmpNz2p4TWp4SNxTap5CGUGcuDk2qaSgFc5Acap7k+yWV0hwwAzd7BEhW8Ap+wxPgjtgecmHngryy2JrBgOes8SpbWKviz/AOjMOss2pg8UNwmbnEeS2DWp4j3JWRU3WJbbhkQQVKikBxC0tou2N/eaPAKjvC4HR9qImmxTxc0SMqQ0Kts1oxo7B2xTmPUrNvCIPYQcwMDsKzRK00jlnLU2j3Df6rTNYeWfsByFJk4bQfLFEKYc1TGIVcFyaE5qRnpoFclxSsNDggFStTSVxKDNqnFNGpKTigilIEifCzSO4Z/TigCWeMHtOy1D5j9E97qmpXPdXgMANgTUByVcAnkhoqUArW7Vwfs8UlrHapsDQR/dQaXgTTkhVQEoOAFaVpmTljWnofBWN8MMUcTTm+smGoABjf8ArrCgWGKohZrllMh/LH2WDgT1iN0wmBtTmjERMZCP8B2v+nFL9r5ydVBek0khbgDxpy/dIU0FBSJE6mA3/sg2hTgmpwSbHtRWoQTgUjPKY4IiQhBgkphciPCjuKR8EYwucGjXmdg1q/skYaABgAqu7WYE6yVaRlaZjn3e1LaEUIDCitTKCtCK0IDUZilcEaEZrUII0aDUl/XHpAvYKOGKoLLPpDeMCN69CYKrD9I7F1FoDh3ZK8iM1FjTNMdkqS9BRwO0eiumlVV9N7vP2Rn7Hln+VYSmOTimOWjlRC3E8T6rgp8EANa63EhSGXTVwplXHhmkuZtVLh9fdKxuFfuq0DrgJJNaVqANgwA8h5qULkboaO9x5mlPRLqv+dZVo8gudlz+/ZaO03IGtOjj3ieABIA8GhUctjcCAQdVeJR0rmxH1pAiaGBO+nshtHqmkhUtrdEUHE7yg2duJdqGA3lFQRcOC7RXaSfGyqANZbI5/daTiBzIJA44FPtdjpKwai6g/Kw0c47iQ48lYWe83RtDY9FoGNaVJOsknWoszy81cf2xw8z4qetfhOIcTavkcdWkRvc40aPNRyygwxqaDl9jxVjFZq90Ek1OGJxUuK4JnU0WEDHE4Z8eCfR8KZdN4Njn6zR0mxsDWD8oFDzIrzVRPIXOc52Je4uJ3k1PmVqIeikgbQuYNuNThl50Uc9F3tc2vaAYXPLaUBAwaK51NeSXyh3x6sk4oJTkPlFPMuPm5CWgZ0dm0K9WSXYjKgaBUk764U3IV53W5scdIi13dO0mg7RPGo5I+UTfHr+KREf6AD751UyGyOYTpRupVoNRkA4Fw4nAc0JlnJq5wIx1CmJqSn1Pxq4CcAkATghscEoC4LkgIE8BDCM0IUDI1RntU97VFlCQTrCyjQp8YVRdU2bDmMRvBVvEtZ9ObU5R2BGaEJqM1MHtCI0JrURoUqEajsQmhFakYzFTdNLNpWcu1xkOHjQ+RVyxDvKHThkbtY4eSmrjCWY1aFAvzJvP2Uu7DVgUO/j3RuPqPopz9r8n/hUFMcnlMIyWrkTmN18PT7PNW9hFaKsYzMb1Z3eVFdGVnRKEzSShyTU9R7RZmvzHPkR7o9U2qBVJarn7Ja2mvE7aU9z5KsvCyiJopnWgG/V7laa0vWXvObSlpqYKnifsJxj5JJEalABs9UiQlcFTESNtT91NcgN60Fm6PS69Fu2prywTuil31d1jhgw0bvfTE8gfNaKedZ71/HT4fF2dqoZcTB33k/lFFKhscLcmAna41SufVFhjqotromIkRS07oDeAojsJOsqLJPHH33Absz4I0H8RJ/Qs0rh8zhoDlVL2r1EtoRgEJly3ln/Ds/3H1Ua0m2Qf1rK8AZub2h4iqXFTWVmxyI+MOGIrjVVdhviKTJ1DsdgVbx5Ka0nKhSXewtoQDjU7zpaXkfQKK2wMrQgUAy2nKvgFcEKLKxKaouJ/GECcgWV1WjdgeIR11vNns4JQkCcElFCMwoQRGIpwWijWhilNQ5WqVcVgJa4OGbfPaForHOHtDhr8toVBK2hRLDKWOqMjmPcK81lvPWnaVGvG82wtqcScm7f0TrNaA4YZ7Fmb9cTO6uqgHhVXaykEm6QTOPZIaNgHuUsHSKduZDhsI+ipp5tE0CSOeqR+vpvLl6QsmOi7sP2HI8Cr9i8nyNRxC9B6LXj10Xa7zOy7fsKRxeBEccDwKG0rp5Q1pJ1AqauPP7AKBw2PePBxVbfr+2BsaPUq1s5wrtLnf7En3VBeculI476eGHsln7Py3/KKSkZmE0lcw4+Xj+i0cyU6RxyIAFcsK45lNq4/jd/s76pIzhxJKUJK6LHM5mT3czX1qlbe0jTnXiB7IE5yUePFyC7Wgs1717zSOGIVgycOyNVmKo0UxGRS40z5LFxbpMCsqHVq4/iJPLUrW2W7+W4UxIIr+iqyKchREhb112KNZYyThiagDicAo9VfdG4AZATkwF3PIeZ8k7eFmdvGmhiEUbWD8IoTtOZPjVR3vqlmkquiYud6POTgkUe3JT7su+W0/wBL+XH/AOVwxd/62+5Um6bo62jpB/L1N+fe7+3cthZm0wCqZY78n6iNcvRqCHEM0n63v7TjzOXJamytUGBWNnSrPq1swUl0QOYBUWzOUwJZZb71lekXQGyWup0Ork1SR4Gu8ZFeb267LRdkoZaO3A7Bkoro7q7DuXuah3xdcdqhfDK0FjxTeDqcNhC0uJYvxee4vv6eV1rQhNe1QrHE+CSWyy9+B1K/Mw4tcOIoVOcVzWcerm9nXl1nloa6n4Hc/wDVTwqaN2o5HPdsPJWNklr2Xd5vmNRC7HjY1+koJyaEqTaFT2FNXINKYUrwhRuRhipq4h2iNRmhWb2qJLDrCIVgbJS07R5jgo94xGRwkZ2sKOAzwyNFIC4s8dowKfU/FW22waQ02Z6xrUGBhrktFn3qO35O8QhOsLT3XkbnCvmFU0jeJfaqpRa7oLEQJHaiQByz9VQG7cRpPbTXStVexXp1bAyMAAYACvijsKZvW2t96abWBwY0RtoKANrx2rKX1enWDQZlrO7cq+S0vf3jggOdsU960mefYVpm0Gk7Bhx1D0WYldirO97TjojVnx1Dl7qnJVZnGPk12lJRGigr9/eSHG2p3I8TS7xr9E2cPaMAlUyC7nO1geavbt6Msd33OPA0St4vPj1WRnKSAa16rZOgdlkGOmODz7pbf8Hi9pNmnx+SUZ7g9uXgp+cXfBqe3k8slckWN+CkdIOj9osMnV2mJ0Z/CTix42seMHKBCcQrYizZ8x5YoBRpMieP0QmsJQCxNqVrLjh0YS7W91OTcPUlZqNtFt4YNGGMbGAnicT6qPJfTo/Gz3Xf4A1qtbqsGmau7gOXzEauCg2aEvcBtz3DWtTZGBoAAoAFOM99tfNvnqLKzhT4FAgU+FXXPFjAp8BVfArCzhZ1Sys5U5qh2YKY1TPtGzly5cuiM3mHxTsfVWqzWluHWgwP3lvaYfAnwVUStZ8XIq2OM622iMjnUHyKx7SuXyeq9X8W98ceUIsT8saEd0+x3IS5dTylvZp9LDIjMKQFSNkyxoRk72O5WFltlcHYHyPBJrnf9TglISBPSamtR2OQqJWpHByU0hIHJ6SgHxIRiUoppCCRtFKAjlqboIBiQuT+rShiB0PEqLeFq0BQd45bhtKfb7eI8Bi7Zs3lUrnEkkmpOZVSMt756CkZVRyxSiUOJtTXwVMBIYtQVrZbKAkskGjxU6NqTTMSLO2iuLHIqqIKdZ3KNOnDWXZaMls7oteWK87sEmS1t1S5LKuj7nGqvm6IbdA6G0MD2OHNrtTmH8LhtXzh016GSXdaCwkuYe1G+lNJldewjIr6Tu2auCrenfR0W6yuYADIwF8R/uAxbwcMPBa4vp5+8818a+XXN++aeAjWmzlhodROeY3HeEJaMrOFYKkDaQPFej2qDBedQmjgdhB816oY6hZeV2fiftWXbHQkq6hcqsN0a7Qa8Qc/D6qj6U3y5lIozQuFXEZ6Ooc1fjv+UeaWbrT2vpNZ4cHP0nDNrBpHnqCFF8QIBmyWm2jf/pecFgAqU4PCbN7VcfSaz2jBkg0vld2XeBzWps6+bqUoQaEYgjAgr1b4ZdK3WisExrIwVa45uZljvCnWTlem2dynNVdC5T4ys06EXLkC22tkMbpJHBrGAuJOwLaVmxHxQtOl1EA1v613BuXmsq1iNb7e60zPneKaWDGn8LBknRNquXd7Xr+HPwxI8gBquQg5Ea6v36LreSVODtRy8xwTapCUEnWe2Fufabt1jiFZ2edrx2T9Vn2voniTXkdowKOLzuxpAEoCpoLe4aw4b8HI7L5Zra4bxRw8jVTxrPJFnRKFFjvGI/jaPzdk+BUsEbR4pLmp/SgJaJA9utzRxcAl/jIB3po+AcHHwbVHD7DgxdoKNaOkELRRge87aaI88fJVFpvqR/dowbs/Ep8RfJIubTO1gq8gep4DWqa13q52DOyNpz5bFXnE1JJO/FcnxlryWuAXLkhqcAmzNfjgrCx2emJ/ZDs1mpmp7QhcyIwKTGEGMKQ1JpBmKVAcVEapUJUVrlc2MrS3ZLksrZStDdxyWddOW2umbJXzDVZW630Wls7sEYvK5fys/t4H8Ybl/h7Y5zRRk/8ANbsBOEgH+Qr/AJLAr3/41XR11h60CrrO8O36D+y4eOgeS8AW8c19+3L1G659OKN21jfGlD5ry5bbobbNKIs1sPk7EedVHknY3/G1zVn9XtqhriMwsn0hulxd1zcWgAPbrZT8Q/t9FtWOQJ4CDpM8FlnVjs3ibjzW2xnRBzCDWi3Vou9jq6FGOOYI7BPD8Poszet2vjxMLqfMwFzfFuXNbZ3K4/J4bParjkz2LT/CiJzrxDm10WRvLjq7RAAP3qVHd10TWlwaxui3W9/ZaPHE8l6/0Nuuz2GLRa8Oe6hkec3HdsA1BVajn6b6xxkqczDBZf8A/Rwxj+oORVZb+nFBSFlTqJw8llfRzF19NreF4RwML5XhrQK1JXl1+36+3vxBZZmGrGHOQjJ7x6BQbU6W0u07S4kA1az8I4jWkml1N/ZRdV1+H8eY937c5+KsLMxQbLCruzxYKHS8FBz4pWFMB9Aur7+q63ipAdt8fqiPj0cx9DwKjNdVXcFHMFcQQM0HJ1WLlNlu/wCU03HEfUKJJC9ubTxb2h9UyspqYYxs9lwkB1pyCcwU37jiErjXUBwB9ykXIBnV7/IJwbxSrkBwXLkoaTkEAi5FZASpkFhS6qYtQY4C7cp9nsanQ2WiNLQNPBLrWY4r6IjAmNCMwJlIKwIzQhNCM1KtJD2o8aC1GYpq8rKyuV/d8izlmKvLC5Z10RrbBLktPd76rHWB+S093yKf2nzZ7hPvSxNnhkhdlLG9h/yaRVfJ1rs5jkex2bHFp4g0PmF9dNK+cPildvV2+0EDAyaXKRofXxcV0SvOk9Vj1a9Grb1Uwr3XYO4beWBVUlB17FVnSzeXr1YCikROWf6L3oJGBjsxg3lm07xq3cFevZrC5tTj1Mbmp2EtFjDsRgdqgmN7DrptH0VjFNqKNQFJSpEtflPFoKdX8v8AqFPfZwdQ8EN1lGz1R0vjP4igb/AAIsYAx80TqxqAXdVVJcCklJwHilggUhkCnWazoVwtlsys4Y6JYIlKDFHV5j5ob7Jrz9fvwXNP3zXOP3zXa8I5rldXTJVlNhI9x6qgCtLkko5zdorzH7oPP2uUrUq4IahS2dru80Hkoz7tZq0hwP1U+iQhBcisN3bHnmAmGxH5v+f1VmQm6KB8YrhZN58AE8WUbzz+inBieGIHxiG2zbh98UZtm2qSGojWpdVMhxQqUxlErRRNLkl84cSg2nulEATJhgUQqiMCMxqdDDVHkYAnaJkwBEaExpqjMCSpCgIjE1PalVRMgKt7CVRxFWties63zWqu8rS3eVk7vlyWnu9yhd9xpIjgvHfihZQ+2yb2R146A/RevWU4LyTphP1lsmcMg/RH+ADT5grWX08/x4/3Xk9qs5jcWnlwQVsb7urrG1GYxCyD2kGhwIWsvWfkxc1Ju629U+uOiaaQGYpk5v8AcP0XpF2W4SAAkF1KgjJ7dT2+GI1EEal5arG6rzMR0SToVqCO9G752eVW66DIgELWen4vJcV6f1NUwsLVBue+mvo15aHEdlw7kg2tOo7j+iuy1YWc+3pY1NTsR4pAiFqQwhIGEb1K+FEaeIUoBRmNQch0MClxR0TI1IjKmqkHjCO0ILEZiS3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198" name="Picture 6" descr="http://2.bp.blogspot.com/-BqKkS-h3dK4/TboHfQ7YguI/AAAAAAAARIg/G0Q3OZPYLRc/s640/ecu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092892"/>
            <a:ext cx="5410200" cy="223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4899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4063</TotalTime>
  <Words>245</Words>
  <Application>Microsoft Office PowerPoint</Application>
  <PresentationFormat>On-screen Show (4:3)</PresentationFormat>
  <Paragraphs>51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Austin</vt:lpstr>
      <vt:lpstr>DO NOW!</vt:lpstr>
      <vt:lpstr>INDEPENDENT READING</vt:lpstr>
      <vt:lpstr>Mini Lesson: Visual Techniques  Springboard Pages 74-75 </vt:lpstr>
      <vt:lpstr>Visual Techniques: Ways images can be used to convey a narration </vt:lpstr>
      <vt:lpstr>Shot</vt:lpstr>
      <vt:lpstr>Long Shot (LS)</vt:lpstr>
      <vt:lpstr>Medium Shot (MS)</vt:lpstr>
      <vt:lpstr>Close Up Shot (CU)</vt:lpstr>
      <vt:lpstr>Extreme Close Up Shot (ECU)</vt:lpstr>
      <vt:lpstr>Camera Angles</vt:lpstr>
      <vt:lpstr>Eye Level</vt:lpstr>
      <vt:lpstr>High Angle</vt:lpstr>
      <vt:lpstr>Low Angle </vt:lpstr>
      <vt:lpstr>Camera Point of View</vt:lpstr>
      <vt:lpstr>Subjective</vt:lpstr>
      <vt:lpstr>Objective</vt:lpstr>
      <vt:lpstr>On Your Own……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AHSGE R. 3.3: Imagery (figurative language)</dc:title>
  <dc:creator>Michelle</dc:creator>
  <cp:lastModifiedBy>Shettle, Meghan</cp:lastModifiedBy>
  <cp:revision>49</cp:revision>
  <dcterms:created xsi:type="dcterms:W3CDTF">2012-02-11T21:56:59Z</dcterms:created>
  <dcterms:modified xsi:type="dcterms:W3CDTF">2014-11-04T01:42:53Z</dcterms:modified>
</cp:coreProperties>
</file>